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66" r:id="rId2"/>
    <p:sldId id="342" r:id="rId3"/>
    <p:sldId id="390" r:id="rId4"/>
    <p:sldId id="431" r:id="rId5"/>
    <p:sldId id="407" r:id="rId6"/>
    <p:sldId id="455" r:id="rId7"/>
    <p:sldId id="432" r:id="rId8"/>
    <p:sldId id="443" r:id="rId9"/>
    <p:sldId id="413" r:id="rId10"/>
    <p:sldId id="444" r:id="rId11"/>
    <p:sldId id="435" r:id="rId12"/>
    <p:sldId id="445" r:id="rId13"/>
    <p:sldId id="446" r:id="rId14"/>
    <p:sldId id="447" r:id="rId15"/>
    <p:sldId id="448" r:id="rId16"/>
    <p:sldId id="454" r:id="rId17"/>
    <p:sldId id="450" r:id="rId18"/>
    <p:sldId id="451" r:id="rId19"/>
    <p:sldId id="441" r:id="rId20"/>
    <p:sldId id="436" r:id="rId21"/>
    <p:sldId id="456" r:id="rId22"/>
    <p:sldId id="440" r:id="rId23"/>
    <p:sldId id="457" r:id="rId24"/>
    <p:sldId id="442" r:id="rId25"/>
    <p:sldId id="438" r:id="rId26"/>
    <p:sldId id="453" r:id="rId27"/>
    <p:sldId id="439" r:id="rId28"/>
    <p:sldId id="398" r:id="rId29"/>
    <p:sldId id="402" r:id="rId30"/>
    <p:sldId id="403" r:id="rId31"/>
    <p:sldId id="430" r:id="rId32"/>
    <p:sldId id="428" r:id="rId33"/>
    <p:sldId id="429" r:id="rId34"/>
    <p:sldId id="404" r:id="rId35"/>
    <p:sldId id="405" r:id="rId36"/>
    <p:sldId id="406" r:id="rId37"/>
    <p:sldId id="425" r:id="rId38"/>
  </p:sldIdLst>
  <p:sldSz cx="9144000" cy="6858000" type="screen4x3"/>
  <p:notesSz cx="6735763" cy="98663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840"/>
    <a:srgbClr val="FF6600"/>
    <a:srgbClr val="78B832"/>
    <a:srgbClr val="97762D"/>
    <a:srgbClr val="0080AA"/>
    <a:srgbClr val="CCFF66"/>
    <a:srgbClr val="99FF66"/>
    <a:srgbClr val="8F77AD"/>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4" autoAdjust="0"/>
    <p:restoredTop sz="89213" autoAdjust="0"/>
  </p:normalViewPr>
  <p:slideViewPr>
    <p:cSldViewPr>
      <p:cViewPr varScale="1">
        <p:scale>
          <a:sx n="65" d="100"/>
          <a:sy n="65" d="100"/>
        </p:scale>
        <p:origin x="167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hebraud\Documents\GERES\PROJETS%20EN%20COURS\DECHETS\GUIDE%20ET%20BIODECHETS_Coll&#232;ges%20Lyc&#233;es\3.2%20Accompagnement%20Lyc&#233;es\01.%20Dumont%20-%20Toulon\R&#233;sultats%20Enqu&#234;te%20convives%20Lyc&#233;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882231074434361"/>
          <c:y val="8.9740452909929116E-2"/>
          <c:w val="0.73552039994557727"/>
          <c:h val="0.90523947143685612"/>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92C7-47B9-98FF-7084BC9FBF47}"/>
              </c:ext>
            </c:extLst>
          </c:dPt>
          <c:dPt>
            <c:idx val="1"/>
            <c:invertIfNegative val="0"/>
            <c:bubble3D val="0"/>
            <c:spPr>
              <a:solidFill>
                <a:srgbClr val="92D050"/>
              </a:solidFill>
              <a:ln>
                <a:noFill/>
              </a:ln>
              <a:effectLst/>
            </c:spPr>
            <c:extLst>
              <c:ext xmlns:c16="http://schemas.microsoft.com/office/drawing/2014/chart" uri="{C3380CC4-5D6E-409C-BE32-E72D297353CC}">
                <c16:uniqueId val="{00000003-92C7-47B9-98FF-7084BC9FBF47}"/>
              </c:ext>
            </c:extLst>
          </c:dPt>
          <c:dPt>
            <c:idx val="3"/>
            <c:invertIfNegative val="0"/>
            <c:bubble3D val="0"/>
            <c:spPr>
              <a:solidFill>
                <a:srgbClr val="FFC000"/>
              </a:solidFill>
              <a:ln>
                <a:noFill/>
              </a:ln>
              <a:effectLst/>
            </c:spPr>
            <c:extLst>
              <c:ext xmlns:c16="http://schemas.microsoft.com/office/drawing/2014/chart" uri="{C3380CC4-5D6E-409C-BE32-E72D297353CC}">
                <c16:uniqueId val="{00000005-92C7-47B9-98FF-7084BC9FBF4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reprénsentations!$P$2:$S$3</c:f>
              <c:multiLvlStrCache>
                <c:ptCount val="4"/>
                <c:lvl>
                  <c:pt idx="0">
                    <c:v>OK</c:v>
                  </c:pt>
                  <c:pt idx="1">
                    <c:v>NON</c:v>
                  </c:pt>
                  <c:pt idx="2">
                    <c:v>OK</c:v>
                  </c:pt>
                  <c:pt idx="3">
                    <c:v>NON</c:v>
                  </c:pt>
                </c:lvl>
                <c:lvl>
                  <c:pt idx="0">
                    <c:v>Temps attente self ENTREE</c:v>
                  </c:pt>
                  <c:pt idx="2">
                    <c:v>Temps attente self SORTIE</c:v>
                  </c:pt>
                </c:lvl>
              </c:multiLvlStrCache>
            </c:multiLvlStrRef>
          </c:cat>
          <c:val>
            <c:numRef>
              <c:f>reprénsentations!$P$4:$S$4</c:f>
              <c:numCache>
                <c:formatCode>0%</c:formatCode>
                <c:ptCount val="4"/>
                <c:pt idx="0">
                  <c:v>0.40740740740740738</c:v>
                </c:pt>
                <c:pt idx="1">
                  <c:v>0.62962962962962965</c:v>
                </c:pt>
                <c:pt idx="2">
                  <c:v>0.96296296296296291</c:v>
                </c:pt>
                <c:pt idx="3">
                  <c:v>7.407407407407407E-2</c:v>
                </c:pt>
              </c:numCache>
            </c:numRef>
          </c:val>
          <c:extLst>
            <c:ext xmlns:c16="http://schemas.microsoft.com/office/drawing/2014/chart" uri="{C3380CC4-5D6E-409C-BE32-E72D297353CC}">
              <c16:uniqueId val="{00000006-92C7-47B9-98FF-7084BC9FBF47}"/>
            </c:ext>
          </c:extLst>
        </c:ser>
        <c:dLbls>
          <c:showLegendKey val="0"/>
          <c:showVal val="0"/>
          <c:showCatName val="0"/>
          <c:showSerName val="0"/>
          <c:showPercent val="0"/>
          <c:showBubbleSize val="0"/>
        </c:dLbls>
        <c:gapWidth val="182"/>
        <c:axId val="406582800"/>
        <c:axId val="406586080"/>
      </c:barChart>
      <c:catAx>
        <c:axId val="406582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06586080"/>
        <c:crosses val="autoZero"/>
        <c:auto val="1"/>
        <c:lblAlgn val="ctr"/>
        <c:lblOffset val="100"/>
        <c:noMultiLvlLbl val="0"/>
      </c:catAx>
      <c:valAx>
        <c:axId val="40658608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065828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2" y="1"/>
            <a:ext cx="2918109" cy="494095"/>
          </a:xfrm>
          <a:prstGeom prst="rect">
            <a:avLst/>
          </a:prstGeom>
          <a:noFill/>
          <a:ln w="9525">
            <a:noFill/>
            <a:miter lim="800000"/>
            <a:headEnd/>
            <a:tailEnd/>
          </a:ln>
          <a:effectLst/>
        </p:spPr>
        <p:txBody>
          <a:bodyPr vert="horz" wrap="square" lIns="89056" tIns="44529" rIns="89056" bIns="44529" numCol="1" anchor="t" anchorCtr="0" compatLnSpc="1">
            <a:prstTxWarp prst="textNoShape">
              <a:avLst/>
            </a:prstTxWarp>
          </a:bodyPr>
          <a:lstStyle>
            <a:lvl1pPr>
              <a:defRPr sz="1200"/>
            </a:lvl1pPr>
          </a:lstStyle>
          <a:p>
            <a:endParaRPr lang="fr-FR"/>
          </a:p>
        </p:txBody>
      </p:sp>
      <p:sp>
        <p:nvSpPr>
          <p:cNvPr id="218115" name="Rectangle 3"/>
          <p:cNvSpPr>
            <a:spLocks noGrp="1" noChangeArrowheads="1"/>
          </p:cNvSpPr>
          <p:nvPr>
            <p:ph type="dt" sz="quarter" idx="1"/>
          </p:nvPr>
        </p:nvSpPr>
        <p:spPr bwMode="auto">
          <a:xfrm>
            <a:off x="3816110" y="1"/>
            <a:ext cx="2918109" cy="494095"/>
          </a:xfrm>
          <a:prstGeom prst="rect">
            <a:avLst/>
          </a:prstGeom>
          <a:noFill/>
          <a:ln w="9525">
            <a:noFill/>
            <a:miter lim="800000"/>
            <a:headEnd/>
            <a:tailEnd/>
          </a:ln>
          <a:effectLst/>
        </p:spPr>
        <p:txBody>
          <a:bodyPr vert="horz" wrap="square" lIns="89056" tIns="44529" rIns="89056" bIns="44529" numCol="1" anchor="t" anchorCtr="0" compatLnSpc="1">
            <a:prstTxWarp prst="textNoShape">
              <a:avLst/>
            </a:prstTxWarp>
          </a:bodyPr>
          <a:lstStyle>
            <a:lvl1pPr algn="r">
              <a:defRPr sz="1200"/>
            </a:lvl1pPr>
          </a:lstStyle>
          <a:p>
            <a:endParaRPr lang="fr-FR"/>
          </a:p>
        </p:txBody>
      </p:sp>
      <p:sp>
        <p:nvSpPr>
          <p:cNvPr id="218116" name="Rectangle 4"/>
          <p:cNvSpPr>
            <a:spLocks noGrp="1" noChangeArrowheads="1"/>
          </p:cNvSpPr>
          <p:nvPr>
            <p:ph type="ftr" sz="quarter" idx="2"/>
          </p:nvPr>
        </p:nvSpPr>
        <p:spPr bwMode="auto">
          <a:xfrm>
            <a:off x="2" y="9370662"/>
            <a:ext cx="2918109" cy="494095"/>
          </a:xfrm>
          <a:prstGeom prst="rect">
            <a:avLst/>
          </a:prstGeom>
          <a:noFill/>
          <a:ln w="9525">
            <a:noFill/>
            <a:miter lim="800000"/>
            <a:headEnd/>
            <a:tailEnd/>
          </a:ln>
          <a:effectLst/>
        </p:spPr>
        <p:txBody>
          <a:bodyPr vert="horz" wrap="square" lIns="89056" tIns="44529" rIns="89056" bIns="44529" numCol="1" anchor="b" anchorCtr="0" compatLnSpc="1">
            <a:prstTxWarp prst="textNoShape">
              <a:avLst/>
            </a:prstTxWarp>
          </a:bodyPr>
          <a:lstStyle>
            <a:lvl1pPr>
              <a:defRPr sz="1200"/>
            </a:lvl1pPr>
          </a:lstStyle>
          <a:p>
            <a:endParaRPr lang="fr-FR"/>
          </a:p>
        </p:txBody>
      </p:sp>
      <p:sp>
        <p:nvSpPr>
          <p:cNvPr id="218117" name="Rectangle 5"/>
          <p:cNvSpPr>
            <a:spLocks noGrp="1" noChangeArrowheads="1"/>
          </p:cNvSpPr>
          <p:nvPr>
            <p:ph type="sldNum" sz="quarter" idx="3"/>
          </p:nvPr>
        </p:nvSpPr>
        <p:spPr bwMode="auto">
          <a:xfrm>
            <a:off x="3816110" y="9370662"/>
            <a:ext cx="2918109" cy="494095"/>
          </a:xfrm>
          <a:prstGeom prst="rect">
            <a:avLst/>
          </a:prstGeom>
          <a:noFill/>
          <a:ln w="9525">
            <a:noFill/>
            <a:miter lim="800000"/>
            <a:headEnd/>
            <a:tailEnd/>
          </a:ln>
          <a:effectLst/>
        </p:spPr>
        <p:txBody>
          <a:bodyPr vert="horz" wrap="square" lIns="89056" tIns="44529" rIns="89056" bIns="44529" numCol="1" anchor="b" anchorCtr="0" compatLnSpc="1">
            <a:prstTxWarp prst="textNoShape">
              <a:avLst/>
            </a:prstTxWarp>
          </a:bodyPr>
          <a:lstStyle>
            <a:lvl1pPr algn="r">
              <a:defRPr sz="1200"/>
            </a:lvl1pPr>
          </a:lstStyle>
          <a:p>
            <a:fld id="{13C8ABC8-2CBB-494A-86DE-F61149D7CE5B}"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2" y="1"/>
            <a:ext cx="2918109" cy="494095"/>
          </a:xfrm>
          <a:prstGeom prst="rect">
            <a:avLst/>
          </a:prstGeom>
          <a:noFill/>
          <a:ln w="9525">
            <a:noFill/>
            <a:miter lim="800000"/>
            <a:headEnd/>
            <a:tailEnd/>
          </a:ln>
          <a:effectLst/>
        </p:spPr>
        <p:txBody>
          <a:bodyPr vert="horz" wrap="square" lIns="94426" tIns="47214" rIns="94426" bIns="47214" numCol="1" anchor="t" anchorCtr="0" compatLnSpc="1">
            <a:prstTxWarp prst="textNoShape">
              <a:avLst/>
            </a:prstTxWarp>
          </a:bodyPr>
          <a:lstStyle>
            <a:lvl1pPr defTabSz="944679">
              <a:defRPr sz="1300"/>
            </a:lvl1pPr>
          </a:lstStyle>
          <a:p>
            <a:endParaRPr lang="fr-FR"/>
          </a:p>
        </p:txBody>
      </p:sp>
      <p:sp>
        <p:nvSpPr>
          <p:cNvPr id="54275" name="Rectangle 3"/>
          <p:cNvSpPr>
            <a:spLocks noGrp="1" noChangeArrowheads="1"/>
          </p:cNvSpPr>
          <p:nvPr>
            <p:ph type="dt" idx="1"/>
          </p:nvPr>
        </p:nvSpPr>
        <p:spPr bwMode="auto">
          <a:xfrm>
            <a:off x="3816110" y="1"/>
            <a:ext cx="2918109" cy="494095"/>
          </a:xfrm>
          <a:prstGeom prst="rect">
            <a:avLst/>
          </a:prstGeom>
          <a:noFill/>
          <a:ln w="9525">
            <a:noFill/>
            <a:miter lim="800000"/>
            <a:headEnd/>
            <a:tailEnd/>
          </a:ln>
          <a:effectLst/>
        </p:spPr>
        <p:txBody>
          <a:bodyPr vert="horz" wrap="square" lIns="94426" tIns="47214" rIns="94426" bIns="47214" numCol="1" anchor="t" anchorCtr="0" compatLnSpc="1">
            <a:prstTxWarp prst="textNoShape">
              <a:avLst/>
            </a:prstTxWarp>
          </a:bodyPr>
          <a:lstStyle>
            <a:lvl1pPr algn="r" defTabSz="944679">
              <a:defRPr sz="1300"/>
            </a:lvl1pPr>
          </a:lstStyle>
          <a:p>
            <a:endParaRPr lang="fr-FR"/>
          </a:p>
        </p:txBody>
      </p:sp>
      <p:sp>
        <p:nvSpPr>
          <p:cNvPr id="5427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73886" y="4686890"/>
            <a:ext cx="5387992" cy="4439062"/>
          </a:xfrm>
          <a:prstGeom prst="rect">
            <a:avLst/>
          </a:prstGeom>
          <a:noFill/>
          <a:ln w="9525">
            <a:noFill/>
            <a:miter lim="800000"/>
            <a:headEnd/>
            <a:tailEnd/>
          </a:ln>
          <a:effectLst/>
        </p:spPr>
        <p:txBody>
          <a:bodyPr vert="horz" wrap="square" lIns="94426" tIns="47214" rIns="94426" bIns="4721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4278" name="Rectangle 6"/>
          <p:cNvSpPr>
            <a:spLocks noGrp="1" noChangeArrowheads="1"/>
          </p:cNvSpPr>
          <p:nvPr>
            <p:ph type="ftr" sz="quarter" idx="4"/>
          </p:nvPr>
        </p:nvSpPr>
        <p:spPr bwMode="auto">
          <a:xfrm>
            <a:off x="2" y="9370662"/>
            <a:ext cx="2918109" cy="494095"/>
          </a:xfrm>
          <a:prstGeom prst="rect">
            <a:avLst/>
          </a:prstGeom>
          <a:noFill/>
          <a:ln w="9525">
            <a:noFill/>
            <a:miter lim="800000"/>
            <a:headEnd/>
            <a:tailEnd/>
          </a:ln>
          <a:effectLst/>
        </p:spPr>
        <p:txBody>
          <a:bodyPr vert="horz" wrap="square" lIns="94426" tIns="47214" rIns="94426" bIns="47214" numCol="1" anchor="b" anchorCtr="0" compatLnSpc="1">
            <a:prstTxWarp prst="textNoShape">
              <a:avLst/>
            </a:prstTxWarp>
          </a:bodyPr>
          <a:lstStyle>
            <a:lvl1pPr defTabSz="944679">
              <a:defRPr sz="1300"/>
            </a:lvl1pPr>
          </a:lstStyle>
          <a:p>
            <a:endParaRPr lang="fr-FR"/>
          </a:p>
        </p:txBody>
      </p:sp>
      <p:sp>
        <p:nvSpPr>
          <p:cNvPr id="54279" name="Rectangle 7"/>
          <p:cNvSpPr>
            <a:spLocks noGrp="1" noChangeArrowheads="1"/>
          </p:cNvSpPr>
          <p:nvPr>
            <p:ph type="sldNum" sz="quarter" idx="5"/>
          </p:nvPr>
        </p:nvSpPr>
        <p:spPr bwMode="auto">
          <a:xfrm>
            <a:off x="3816110" y="9370662"/>
            <a:ext cx="2918109" cy="494095"/>
          </a:xfrm>
          <a:prstGeom prst="rect">
            <a:avLst/>
          </a:prstGeom>
          <a:noFill/>
          <a:ln w="9525">
            <a:noFill/>
            <a:miter lim="800000"/>
            <a:headEnd/>
            <a:tailEnd/>
          </a:ln>
          <a:effectLst/>
        </p:spPr>
        <p:txBody>
          <a:bodyPr vert="horz" wrap="square" lIns="94426" tIns="47214" rIns="94426" bIns="47214" numCol="1" anchor="b" anchorCtr="0" compatLnSpc="1">
            <a:prstTxWarp prst="textNoShape">
              <a:avLst/>
            </a:prstTxWarp>
          </a:bodyPr>
          <a:lstStyle>
            <a:lvl1pPr algn="r" defTabSz="944679">
              <a:defRPr sz="1300"/>
            </a:lvl1pPr>
          </a:lstStyle>
          <a:p>
            <a:fld id="{591DE6A0-2C28-4612-9918-56698DD80D8F}" type="slidenum">
              <a:rPr lang="fr-F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96913" y="0"/>
            <a:ext cx="7916862" cy="3303588"/>
          </a:xfrm>
          <a:ln/>
        </p:spPr>
        <p:txBody>
          <a:bodyPr lIns="720000" rIns="720000" bIns="180000"/>
          <a:lstStyle>
            <a:lvl1pPr>
              <a:defRPr sz="2800"/>
            </a:lvl1pPr>
          </a:lstStyle>
          <a:p>
            <a:endParaRPr lang="fr-FR" dirty="0"/>
          </a:p>
        </p:txBody>
      </p:sp>
      <p:sp>
        <p:nvSpPr>
          <p:cNvPr id="3075" name="Rectangle 3"/>
          <p:cNvSpPr>
            <a:spLocks noGrp="1" noChangeArrowheads="1"/>
          </p:cNvSpPr>
          <p:nvPr>
            <p:ph type="subTitle" idx="1"/>
          </p:nvPr>
        </p:nvSpPr>
        <p:spPr>
          <a:xfrm>
            <a:off x="696913" y="3300413"/>
            <a:ext cx="7916862" cy="2262187"/>
          </a:xfrm>
          <a:ln algn="ctr"/>
        </p:spPr>
        <p:txBody>
          <a:bodyPr lIns="720000" tIns="252000" rIns="720000" bIns="0"/>
          <a:lstStyle>
            <a:lvl1pPr marL="0" indent="0" algn="ctr">
              <a:spcBef>
                <a:spcPct val="0"/>
              </a:spcBef>
              <a:buFont typeface="Times New Roman" pitchFamily="18" charset="0"/>
              <a:buNone/>
              <a:defRPr b="1"/>
            </a:lvl1pPr>
          </a:lstStyle>
          <a:p>
            <a:endParaRPr lang="fr-FR" dirty="0"/>
          </a:p>
        </p:txBody>
      </p:sp>
      <p:sp>
        <p:nvSpPr>
          <p:cNvPr id="3085" name="Line 13"/>
          <p:cNvSpPr>
            <a:spLocks noChangeShapeType="1"/>
          </p:cNvSpPr>
          <p:nvPr/>
        </p:nvSpPr>
        <p:spPr bwMode="auto">
          <a:xfrm>
            <a:off x="755650" y="3302000"/>
            <a:ext cx="7675563" cy="0"/>
          </a:xfrm>
          <a:prstGeom prst="line">
            <a:avLst/>
          </a:prstGeom>
          <a:noFill/>
          <a:ln w="9525">
            <a:solidFill>
              <a:srgbClr val="D8BC7E"/>
            </a:solidFill>
            <a:round/>
            <a:headEnd/>
            <a:tailEnd/>
          </a:ln>
          <a:effectLst/>
        </p:spPr>
        <p:txBody>
          <a:bodyPr/>
          <a:lstStyle/>
          <a:p>
            <a:endParaRPr lang="fr-FR"/>
          </a:p>
        </p:txBody>
      </p:sp>
      <p:pic>
        <p:nvPicPr>
          <p:cNvPr id="6" name="Picture 14" descr="GERES"/>
          <p:cNvPicPr>
            <a:picLocks noChangeAspect="1" noChangeArrowheads="1"/>
          </p:cNvPicPr>
          <p:nvPr userDrawn="1"/>
        </p:nvPicPr>
        <p:blipFill>
          <a:blip r:embed="rId2" cstate="screen"/>
          <a:srcRect/>
          <a:stretch>
            <a:fillRect/>
          </a:stretch>
        </p:blipFill>
        <p:spPr bwMode="auto">
          <a:xfrm>
            <a:off x="251520" y="332655"/>
            <a:ext cx="1301174" cy="708745"/>
          </a:xfrm>
          <a:prstGeom prst="rect">
            <a:avLst/>
          </a:prstGeom>
          <a:noFill/>
        </p:spPr>
      </p:pic>
      <p:pic>
        <p:nvPicPr>
          <p:cNvPr id="13" name="Image 12" descr="ADEME2007_fr_doc.jpg"/>
          <p:cNvPicPr>
            <a:picLocks noChangeAspect="1"/>
          </p:cNvPicPr>
          <p:nvPr userDrawn="1"/>
        </p:nvPicPr>
        <p:blipFill>
          <a:blip r:embed="rId3" cstate="screen"/>
          <a:stretch>
            <a:fillRect/>
          </a:stretch>
        </p:blipFill>
        <p:spPr>
          <a:xfrm>
            <a:off x="6467297" y="5004642"/>
            <a:ext cx="705678" cy="784088"/>
          </a:xfrm>
          <a:prstGeom prst="rect">
            <a:avLst/>
          </a:prstGeom>
        </p:spPr>
      </p:pic>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5489" y="5157942"/>
            <a:ext cx="1800200" cy="410046"/>
          </a:xfrm>
          <a:prstGeom prst="rect">
            <a:avLst/>
          </a:prstGeom>
        </p:spPr>
      </p:pic>
      <p:pic>
        <p:nvPicPr>
          <p:cNvPr id="10" name="Imag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23928" y="5145300"/>
            <a:ext cx="1808248" cy="528827"/>
          </a:xfrm>
          <a:prstGeom prst="rect">
            <a:avLst/>
          </a:prstGeom>
        </p:spPr>
      </p:pic>
      <p:pic>
        <p:nvPicPr>
          <p:cNvPr id="5" name="Imag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35696" y="332655"/>
            <a:ext cx="1874428" cy="611047"/>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5" name="Espace réservé du numéro de diapositive 4"/>
          <p:cNvSpPr>
            <a:spLocks noGrp="1"/>
          </p:cNvSpPr>
          <p:nvPr>
            <p:ph type="sldNum" sz="quarter" idx="11"/>
          </p:nvPr>
        </p:nvSpPr>
        <p:spPr/>
        <p:txBody>
          <a:bodyPr/>
          <a:lstStyle>
            <a:lvl1pPr>
              <a:defRPr/>
            </a:lvl1pPr>
          </a:lstStyle>
          <a:p>
            <a:fld id="{07DB445E-0805-4568-B3B6-760DE45D6741}" type="slidenum">
              <a:rPr lang="fr-FR"/>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5976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05600" cy="65976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5" name="Espace réservé du numéro de diapositive 4"/>
          <p:cNvSpPr>
            <a:spLocks noGrp="1"/>
          </p:cNvSpPr>
          <p:nvPr>
            <p:ph type="sldNum" sz="quarter" idx="11"/>
          </p:nvPr>
        </p:nvSpPr>
        <p:spPr/>
        <p:txBody>
          <a:bodyPr/>
          <a:lstStyle>
            <a:lvl1pPr>
              <a:defRPr/>
            </a:lvl1pPr>
          </a:lstStyle>
          <a:p>
            <a:fld id="{C45C5026-6503-42C3-91A7-3BC60AA39C8C}" type="slidenum">
              <a:rPr lang="fr-FR"/>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1"/>
          </p:nvPr>
        </p:nvSpPr>
        <p:spPr/>
        <p:txBody>
          <a:bodyPr/>
          <a:lstStyle>
            <a:lvl1pPr>
              <a:defRPr/>
            </a:lvl1pPr>
          </a:lstStyle>
          <a:p>
            <a:fld id="{3005E185-E0D9-4CA7-BEC9-D9C29EAD345B}" type="slidenum">
              <a:rPr lang="fr-FR"/>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5" name="Espace réservé du numéro de diapositive 4"/>
          <p:cNvSpPr>
            <a:spLocks noGrp="1"/>
          </p:cNvSpPr>
          <p:nvPr>
            <p:ph type="sldNum" sz="quarter" idx="11"/>
          </p:nvPr>
        </p:nvSpPr>
        <p:spPr/>
        <p:txBody>
          <a:bodyPr/>
          <a:lstStyle>
            <a:lvl1pPr>
              <a:defRPr/>
            </a:lvl1pPr>
          </a:lstStyle>
          <a:p>
            <a:fld id="{84701EF2-D317-4DD8-86F4-CDBB4BCAE49B}" type="slidenum">
              <a:rPr lang="fr-FR"/>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0" y="981075"/>
            <a:ext cx="44958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81075"/>
            <a:ext cx="44958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6" name="Espace réservé du numéro de diapositive 5"/>
          <p:cNvSpPr>
            <a:spLocks noGrp="1"/>
          </p:cNvSpPr>
          <p:nvPr>
            <p:ph type="sldNum" sz="quarter" idx="11"/>
          </p:nvPr>
        </p:nvSpPr>
        <p:spPr/>
        <p:txBody>
          <a:bodyPr/>
          <a:lstStyle>
            <a:lvl1pPr>
              <a:defRPr/>
            </a:lvl1pPr>
          </a:lstStyle>
          <a:p>
            <a:fld id="{B4431AC3-BE6C-4EAE-998F-1FC289C5E75B}" type="slidenum">
              <a:rPr lang="fr-FR"/>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8" name="Espace réservé du numéro de diapositive 7"/>
          <p:cNvSpPr>
            <a:spLocks noGrp="1"/>
          </p:cNvSpPr>
          <p:nvPr>
            <p:ph type="sldNum" sz="quarter" idx="11"/>
          </p:nvPr>
        </p:nvSpPr>
        <p:spPr/>
        <p:txBody>
          <a:bodyPr/>
          <a:lstStyle>
            <a:lvl1pPr>
              <a:defRPr/>
            </a:lvl1pPr>
          </a:lstStyle>
          <a:p>
            <a:fld id="{3E5679C5-DDD5-4DC0-8D00-588E29732AF4}" type="slidenum">
              <a:rPr lang="fr-FR"/>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4" name="Espace réservé du numéro de diapositive 3"/>
          <p:cNvSpPr>
            <a:spLocks noGrp="1"/>
          </p:cNvSpPr>
          <p:nvPr>
            <p:ph type="sldNum" sz="quarter" idx="11"/>
          </p:nvPr>
        </p:nvSpPr>
        <p:spPr/>
        <p:txBody>
          <a:bodyPr/>
          <a:lstStyle>
            <a:lvl1pPr>
              <a:defRPr/>
            </a:lvl1pPr>
          </a:lstStyle>
          <a:p>
            <a:fld id="{3F6F110D-92B3-4D97-93C1-2DCFC0A97776}" type="slidenum">
              <a:rPr lang="fr-FR"/>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3" name="Espace réservé du numéro de diapositive 2"/>
          <p:cNvSpPr>
            <a:spLocks noGrp="1"/>
          </p:cNvSpPr>
          <p:nvPr>
            <p:ph type="sldNum" sz="quarter" idx="11"/>
          </p:nvPr>
        </p:nvSpPr>
        <p:spPr/>
        <p:txBody>
          <a:bodyPr/>
          <a:lstStyle>
            <a:lvl1pPr>
              <a:defRPr/>
            </a:lvl1pPr>
          </a:lstStyle>
          <a:p>
            <a:fld id="{523F90AF-A389-45D1-BEBE-717B3620E2BE}" type="slidenum">
              <a:rPr lang="fr-FR"/>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6" name="Espace réservé du numéro de diapositive 5"/>
          <p:cNvSpPr>
            <a:spLocks noGrp="1"/>
          </p:cNvSpPr>
          <p:nvPr>
            <p:ph type="sldNum" sz="quarter" idx="11"/>
          </p:nvPr>
        </p:nvSpPr>
        <p:spPr/>
        <p:txBody>
          <a:bodyPr/>
          <a:lstStyle>
            <a:lvl1pPr>
              <a:defRPr/>
            </a:lvl1pPr>
          </a:lstStyle>
          <a:p>
            <a:fld id="{6F6ED1CA-A903-4DA0-8841-BA09F285118D}" type="slidenum">
              <a:rPr lang="fr-FR"/>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r>
              <a:rPr lang="fr-FR" smtClean="0"/>
              <a:t>AH1901.109.DEC.DIV | Réunion Démarrage Guide Dumont 21 jan 2019</a:t>
            </a:r>
            <a:endParaRPr lang="fr-FR"/>
          </a:p>
        </p:txBody>
      </p:sp>
      <p:sp>
        <p:nvSpPr>
          <p:cNvPr id="6" name="Espace réservé du numéro de diapositive 5"/>
          <p:cNvSpPr>
            <a:spLocks noGrp="1"/>
          </p:cNvSpPr>
          <p:nvPr>
            <p:ph type="sldNum" sz="quarter" idx="11"/>
          </p:nvPr>
        </p:nvSpPr>
        <p:spPr/>
        <p:txBody>
          <a:bodyPr/>
          <a:lstStyle>
            <a:lvl1pPr>
              <a:defRPr/>
            </a:lvl1pPr>
          </a:lstStyle>
          <a:p>
            <a:fld id="{871D6165-09F3-4D22-A8B5-D7309655A84E}" type="slidenum">
              <a:rPr lang="fr-FR"/>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560" y="0"/>
            <a:ext cx="7885112" cy="620713"/>
          </a:xfrm>
          <a:prstGeom prst="rect">
            <a:avLst/>
          </a:prstGeom>
          <a:noFill/>
          <a:ln w="9525" algn="ctr">
            <a:noFill/>
            <a:miter lim="800000"/>
            <a:headEnd/>
            <a:tailEnd/>
          </a:ln>
          <a:effectLst/>
        </p:spPr>
        <p:txBody>
          <a:bodyPr vert="horz" wrap="square" lIns="72000" tIns="0" rIns="72000" bIns="0" numCol="1" anchor="b"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0" y="981075"/>
            <a:ext cx="91440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29" name="Rectangle 5"/>
          <p:cNvSpPr>
            <a:spLocks noGrp="1" noChangeArrowheads="1"/>
          </p:cNvSpPr>
          <p:nvPr>
            <p:ph type="ftr" sz="quarter" idx="3"/>
          </p:nvPr>
        </p:nvSpPr>
        <p:spPr bwMode="auto">
          <a:xfrm>
            <a:off x="0" y="6642100"/>
            <a:ext cx="8812213" cy="215900"/>
          </a:xfrm>
          <a:prstGeom prst="rect">
            <a:avLst/>
          </a:prstGeom>
          <a:solidFill>
            <a:srgbClr val="325A46"/>
          </a:solidFill>
          <a:ln w="9525">
            <a:solidFill>
              <a:srgbClr val="325A46"/>
            </a:solid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rgbClr val="C8B478"/>
                </a:solidFill>
                <a:latin typeface="+mn-lt"/>
              </a:defRPr>
            </a:lvl1pPr>
          </a:lstStyle>
          <a:p>
            <a:r>
              <a:rPr lang="fr-FR" smtClean="0"/>
              <a:t>AH1901.109.DEC.DIV | Réunion Démarrage Guide Dumont 21 jan 2019</a:t>
            </a:r>
            <a:endParaRPr lang="fr-FR" dirty="0"/>
          </a:p>
        </p:txBody>
      </p:sp>
      <p:sp>
        <p:nvSpPr>
          <p:cNvPr id="1034" name="Rectangle 10"/>
          <p:cNvSpPr>
            <a:spLocks noGrp="1" noChangeArrowheads="1"/>
          </p:cNvSpPr>
          <p:nvPr>
            <p:ph type="sldNum" sz="quarter" idx="4"/>
          </p:nvPr>
        </p:nvSpPr>
        <p:spPr bwMode="auto">
          <a:xfrm>
            <a:off x="8842375" y="6642100"/>
            <a:ext cx="301625" cy="215900"/>
          </a:xfrm>
          <a:prstGeom prst="rect">
            <a:avLst/>
          </a:prstGeom>
          <a:solidFill>
            <a:srgbClr val="325A46"/>
          </a:solidFill>
          <a:ln w="9525" algn="ctr">
            <a:solidFill>
              <a:srgbClr val="325A46"/>
            </a:solidFill>
            <a:miter lim="800000"/>
            <a:headEnd/>
            <a:tailEnd/>
          </a:ln>
          <a:effectLst/>
        </p:spPr>
        <p:txBody>
          <a:bodyPr vert="horz" wrap="square" lIns="18000" tIns="45720" rIns="36000" bIns="45720" numCol="1" anchor="t" anchorCtr="0" compatLnSpc="1">
            <a:prstTxWarp prst="textNoShape">
              <a:avLst/>
            </a:prstTxWarp>
          </a:bodyPr>
          <a:lstStyle>
            <a:lvl1pPr algn="r">
              <a:defRPr sz="1000">
                <a:solidFill>
                  <a:srgbClr val="C8B478"/>
                </a:solidFill>
                <a:latin typeface="+mn-lt"/>
              </a:defRPr>
            </a:lvl1pPr>
          </a:lstStyle>
          <a:p>
            <a:fld id="{3F592A92-836F-454E-8C5A-8054FF791E09}" type="slidenum">
              <a:rPr lang="fr-FR"/>
              <a:pPr/>
              <a:t>‹N°›</a:t>
            </a:fld>
            <a:endParaRPr lang="fr-FR"/>
          </a:p>
        </p:txBody>
      </p:sp>
      <p:sp>
        <p:nvSpPr>
          <p:cNvPr id="1036" name="Line 12"/>
          <p:cNvSpPr>
            <a:spLocks noChangeShapeType="1"/>
          </p:cNvSpPr>
          <p:nvPr/>
        </p:nvSpPr>
        <p:spPr bwMode="auto">
          <a:xfrm>
            <a:off x="821110" y="620713"/>
            <a:ext cx="7567612" cy="0"/>
          </a:xfrm>
          <a:prstGeom prst="line">
            <a:avLst/>
          </a:prstGeom>
          <a:noFill/>
          <a:ln w="9525">
            <a:solidFill>
              <a:srgbClr val="D8BC7E"/>
            </a:solidFill>
            <a:round/>
            <a:headEnd/>
            <a:tailEnd/>
          </a:ln>
          <a:effec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hdr="0" dt="0"/>
  <p:txStyles>
    <p:titleStyle>
      <a:lvl1pPr algn="ctr" rtl="0" eaLnBrk="1" fontAlgn="base" hangingPunct="1">
        <a:spcBef>
          <a:spcPct val="0"/>
        </a:spcBef>
        <a:spcAft>
          <a:spcPct val="0"/>
        </a:spcAft>
        <a:defRPr b="1">
          <a:solidFill>
            <a:srgbClr val="325A46"/>
          </a:solidFill>
          <a:latin typeface="+mj-lt"/>
          <a:ea typeface="+mj-ea"/>
          <a:cs typeface="+mj-cs"/>
        </a:defRPr>
      </a:lvl1pPr>
      <a:lvl2pPr algn="ctr" rtl="0" eaLnBrk="1" fontAlgn="base" hangingPunct="1">
        <a:spcBef>
          <a:spcPct val="0"/>
        </a:spcBef>
        <a:spcAft>
          <a:spcPct val="0"/>
        </a:spcAft>
        <a:defRPr b="1">
          <a:solidFill>
            <a:srgbClr val="325A46"/>
          </a:solidFill>
          <a:latin typeface="Verdana" pitchFamily="34" charset="0"/>
        </a:defRPr>
      </a:lvl2pPr>
      <a:lvl3pPr algn="ctr" rtl="0" eaLnBrk="1" fontAlgn="base" hangingPunct="1">
        <a:spcBef>
          <a:spcPct val="0"/>
        </a:spcBef>
        <a:spcAft>
          <a:spcPct val="0"/>
        </a:spcAft>
        <a:defRPr b="1">
          <a:solidFill>
            <a:srgbClr val="325A46"/>
          </a:solidFill>
          <a:latin typeface="Verdana" pitchFamily="34" charset="0"/>
        </a:defRPr>
      </a:lvl3pPr>
      <a:lvl4pPr algn="ctr" rtl="0" eaLnBrk="1" fontAlgn="base" hangingPunct="1">
        <a:spcBef>
          <a:spcPct val="0"/>
        </a:spcBef>
        <a:spcAft>
          <a:spcPct val="0"/>
        </a:spcAft>
        <a:defRPr b="1">
          <a:solidFill>
            <a:srgbClr val="325A46"/>
          </a:solidFill>
          <a:latin typeface="Verdana" pitchFamily="34" charset="0"/>
        </a:defRPr>
      </a:lvl4pPr>
      <a:lvl5pPr algn="ctr" rtl="0" eaLnBrk="1" fontAlgn="base" hangingPunct="1">
        <a:spcBef>
          <a:spcPct val="0"/>
        </a:spcBef>
        <a:spcAft>
          <a:spcPct val="0"/>
        </a:spcAft>
        <a:defRPr b="1">
          <a:solidFill>
            <a:srgbClr val="325A46"/>
          </a:solidFill>
          <a:latin typeface="Verdana" pitchFamily="34" charset="0"/>
        </a:defRPr>
      </a:lvl5pPr>
      <a:lvl6pPr marL="457200" algn="ctr" rtl="0" eaLnBrk="1" fontAlgn="base" hangingPunct="1">
        <a:spcBef>
          <a:spcPct val="0"/>
        </a:spcBef>
        <a:spcAft>
          <a:spcPct val="0"/>
        </a:spcAft>
        <a:defRPr b="1">
          <a:solidFill>
            <a:srgbClr val="325A46"/>
          </a:solidFill>
          <a:latin typeface="Verdana" pitchFamily="34" charset="0"/>
        </a:defRPr>
      </a:lvl6pPr>
      <a:lvl7pPr marL="914400" algn="ctr" rtl="0" eaLnBrk="1" fontAlgn="base" hangingPunct="1">
        <a:spcBef>
          <a:spcPct val="0"/>
        </a:spcBef>
        <a:spcAft>
          <a:spcPct val="0"/>
        </a:spcAft>
        <a:defRPr b="1">
          <a:solidFill>
            <a:srgbClr val="325A46"/>
          </a:solidFill>
          <a:latin typeface="Verdana" pitchFamily="34" charset="0"/>
        </a:defRPr>
      </a:lvl7pPr>
      <a:lvl8pPr marL="1371600" algn="ctr" rtl="0" eaLnBrk="1" fontAlgn="base" hangingPunct="1">
        <a:spcBef>
          <a:spcPct val="0"/>
        </a:spcBef>
        <a:spcAft>
          <a:spcPct val="0"/>
        </a:spcAft>
        <a:defRPr b="1">
          <a:solidFill>
            <a:srgbClr val="325A46"/>
          </a:solidFill>
          <a:latin typeface="Verdana" pitchFamily="34" charset="0"/>
        </a:defRPr>
      </a:lvl8pPr>
      <a:lvl9pPr marL="1828800" algn="ctr" rtl="0" eaLnBrk="1" fontAlgn="base" hangingPunct="1">
        <a:spcBef>
          <a:spcPct val="0"/>
        </a:spcBef>
        <a:spcAft>
          <a:spcPct val="0"/>
        </a:spcAft>
        <a:defRPr b="1">
          <a:solidFill>
            <a:srgbClr val="325A46"/>
          </a:solidFill>
          <a:latin typeface="Verdana" pitchFamily="34" charset="0"/>
        </a:defRPr>
      </a:lvl9pPr>
    </p:titleStyle>
    <p:body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6ZfgbBuT8GM&amp;ab_channel=LesAlchimistes"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96913" y="53404"/>
            <a:ext cx="7916862" cy="3303588"/>
          </a:xfrm>
        </p:spPr>
        <p:txBody>
          <a:bodyPr/>
          <a:lstStyle/>
          <a:p>
            <a:pPr>
              <a:spcBef>
                <a:spcPts val="600"/>
              </a:spcBef>
              <a:spcAft>
                <a:spcPts val="1200"/>
              </a:spcAft>
            </a:pPr>
            <a:r>
              <a:rPr lang="fr-FR" sz="2000" b="0" cap="small" dirty="0" smtClean="0"/>
              <a:t>Guide de gestion </a:t>
            </a:r>
            <a:r>
              <a:rPr lang="fr-FR" sz="2000" b="0" cap="small" dirty="0" err="1" smtClean="0"/>
              <a:t>eco-responsable</a:t>
            </a:r>
            <a:r>
              <a:rPr lang="fr-FR" sz="2000" b="0" cap="small" dirty="0" smtClean="0"/>
              <a:t> des déchets et actions sur les </a:t>
            </a:r>
            <a:r>
              <a:rPr lang="fr-FR" sz="2000" b="0" cap="small" dirty="0" err="1" smtClean="0"/>
              <a:t>biodéchets</a:t>
            </a:r>
            <a:r>
              <a:rPr lang="fr-FR" sz="2000" b="0" cap="small" dirty="0" smtClean="0"/>
              <a:t> dans les établissements du secondaire en Provence-Alpes-Côte d’Azur</a:t>
            </a:r>
            <a:br>
              <a:rPr lang="fr-FR" sz="2000" b="0" cap="small" dirty="0" smtClean="0"/>
            </a:br>
            <a:r>
              <a:rPr lang="fr-FR" sz="2000" b="0" cap="small" dirty="0" smtClean="0"/>
              <a:t/>
            </a:r>
            <a:br>
              <a:rPr lang="fr-FR" sz="2000" b="0" cap="small" dirty="0" smtClean="0"/>
            </a:br>
            <a:r>
              <a:rPr lang="fr-FR" sz="1800" dirty="0" smtClean="0"/>
              <a:t>Actions Lycées pilotes</a:t>
            </a:r>
            <a:endParaRPr lang="fr-FR" sz="1800" cap="small" dirty="0"/>
          </a:p>
        </p:txBody>
      </p:sp>
      <p:sp>
        <p:nvSpPr>
          <p:cNvPr id="97283" name="Rectangle 3"/>
          <p:cNvSpPr>
            <a:spLocks noGrp="1" noChangeArrowheads="1"/>
          </p:cNvSpPr>
          <p:nvPr>
            <p:ph type="subTitle" idx="1"/>
          </p:nvPr>
        </p:nvSpPr>
        <p:spPr>
          <a:xfrm>
            <a:off x="696913" y="3255045"/>
            <a:ext cx="7916862" cy="1398091"/>
          </a:xfrm>
        </p:spPr>
        <p:txBody>
          <a:bodyPr/>
          <a:lstStyle/>
          <a:p>
            <a:r>
              <a:rPr lang="fr-FR" b="0" dirty="0" smtClean="0">
                <a:solidFill>
                  <a:srgbClr val="97762D"/>
                </a:solidFill>
              </a:rPr>
              <a:t>Etat d’avancement des actions </a:t>
            </a:r>
            <a:r>
              <a:rPr lang="fr-FR" b="0" dirty="0" smtClean="0">
                <a:solidFill>
                  <a:srgbClr val="97762D"/>
                </a:solidFill>
              </a:rPr>
              <a:t>2019-2020</a:t>
            </a:r>
          </a:p>
          <a:p>
            <a:r>
              <a:rPr lang="fr-FR" b="0" dirty="0" smtClean="0">
                <a:solidFill>
                  <a:srgbClr val="97762D"/>
                </a:solidFill>
              </a:rPr>
              <a:t>Lycée Dumont d’Urville - Toulon</a:t>
            </a:r>
          </a:p>
          <a:p>
            <a:endParaRPr lang="fr-FR" sz="900" b="0" dirty="0">
              <a:solidFill>
                <a:srgbClr val="97762D"/>
              </a:solidFill>
            </a:endParaRPr>
          </a:p>
          <a:p>
            <a:pPr marL="180000"/>
            <a:r>
              <a:rPr lang="fr-FR" sz="1600" b="0" dirty="0" smtClean="0">
                <a:solidFill>
                  <a:srgbClr val="97762D"/>
                </a:solidFill>
              </a:rPr>
              <a:t>16 janvier 2020</a:t>
            </a:r>
            <a:endParaRPr lang="fr-FR" sz="1600" dirty="0" smtClean="0">
              <a:solidFill>
                <a:srgbClr val="97762D"/>
              </a:solidFill>
            </a:endParaRPr>
          </a:p>
          <a:p>
            <a:endParaRPr lang="fr-FR" dirty="0" smtClean="0">
              <a:solidFill>
                <a:srgbClr val="97762D"/>
              </a:solidFill>
            </a:endParaRPr>
          </a:p>
        </p:txBody>
      </p:sp>
      <p:sp>
        <p:nvSpPr>
          <p:cNvPr id="97284" name="Rectangle 4"/>
          <p:cNvSpPr>
            <a:spLocks noChangeArrowheads="1"/>
          </p:cNvSpPr>
          <p:nvPr/>
        </p:nvSpPr>
        <p:spPr bwMode="auto">
          <a:xfrm>
            <a:off x="755650" y="5972175"/>
            <a:ext cx="7677150" cy="260350"/>
          </a:xfrm>
          <a:prstGeom prst="rect">
            <a:avLst/>
          </a:prstGeom>
          <a:solidFill>
            <a:srgbClr val="325A46"/>
          </a:solidFill>
          <a:ln w="9525">
            <a:solidFill>
              <a:srgbClr val="325A46"/>
            </a:solidFill>
            <a:miter lim="800000"/>
            <a:headEnd/>
            <a:tailEnd/>
          </a:ln>
          <a:effectLst/>
        </p:spPr>
        <p:txBody>
          <a:bodyPr anchor="ctr" anchorCtr="1"/>
          <a:lstStyle/>
          <a:p>
            <a:pPr algn="ctr"/>
            <a:endParaRPr lang="fr-FR" sz="1000" b="1" dirty="0">
              <a:solidFill>
                <a:srgbClr val="D8BC7E"/>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10</a:t>
            </a:fld>
            <a:endParaRPr lang="fr-FR"/>
          </a:p>
        </p:txBody>
      </p:sp>
      <p:sp>
        <p:nvSpPr>
          <p:cNvPr id="7" name="Rectangle 3"/>
          <p:cNvSpPr txBox="1">
            <a:spLocks noChangeArrowheads="1"/>
          </p:cNvSpPr>
          <p:nvPr/>
        </p:nvSpPr>
        <p:spPr bwMode="auto">
          <a:xfrm>
            <a:off x="0" y="764704"/>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Bacs 660 L et 320 L « papier-carton »</a:t>
            </a:r>
          </a:p>
          <a:p>
            <a:pPr marL="581025" lvl="2" indent="0">
              <a:spcBef>
                <a:spcPts val="0"/>
              </a:spcBef>
              <a:buNone/>
            </a:pPr>
            <a:endParaRPr lang="fr-FR" kern="0" dirty="0" smtClean="0">
              <a:solidFill>
                <a:srgbClr val="1C5840"/>
              </a:solidFill>
            </a:endParaRPr>
          </a:p>
          <a:p>
            <a:pPr marL="581025" lvl="2" indent="0">
              <a:spcBef>
                <a:spcPts val="0"/>
              </a:spcBef>
              <a:buNone/>
            </a:pPr>
            <a:endParaRPr lang="fr-FR" kern="0" dirty="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8296" y="1602967"/>
            <a:ext cx="3284984" cy="2463738"/>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43484" y="1904789"/>
            <a:ext cx="4869160" cy="3651870"/>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907704" y="4102938"/>
            <a:ext cx="3104424" cy="2328318"/>
          </a:xfrm>
          <a:prstGeom prst="rect">
            <a:avLst/>
          </a:prstGeom>
        </p:spPr>
      </p:pic>
    </p:spTree>
    <p:extLst>
      <p:ext uri="{BB962C8B-B14F-4D97-AF65-F5344CB8AC3E}">
        <p14:creationId xmlns:p14="http://schemas.microsoft.com/office/powerpoint/2010/main" val="16557230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11</a:t>
            </a:fld>
            <a:endParaRPr lang="fr-FR"/>
          </a:p>
        </p:txBody>
      </p:sp>
      <p:sp>
        <p:nvSpPr>
          <p:cNvPr id="7" name="Rectangle 3"/>
          <p:cNvSpPr txBox="1">
            <a:spLocks noChangeArrowheads="1"/>
          </p:cNvSpPr>
          <p:nvPr/>
        </p:nvSpPr>
        <p:spPr bwMode="auto">
          <a:xfrm>
            <a:off x="0" y="620688"/>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Emballages plastique et verre</a:t>
            </a:r>
          </a:p>
          <a:p>
            <a:pPr marL="581025" lvl="2" indent="0">
              <a:spcBef>
                <a:spcPts val="0"/>
              </a:spcBef>
              <a:buNone/>
            </a:pPr>
            <a:endParaRPr lang="fr-FR" kern="0" dirty="0" smtClean="0">
              <a:solidFill>
                <a:srgbClr val="1C5840"/>
              </a:solidFill>
            </a:endParaRPr>
          </a:p>
          <a:p>
            <a:pPr marL="581025" lvl="2" indent="0">
              <a:spcBef>
                <a:spcPts val="0"/>
              </a:spcBef>
              <a:buNone/>
            </a:pPr>
            <a:endParaRPr lang="fr-FR" kern="0" dirty="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449595840"/>
              </p:ext>
            </p:extLst>
          </p:nvPr>
        </p:nvGraphicFramePr>
        <p:xfrm>
          <a:off x="107504" y="1237874"/>
          <a:ext cx="8856985" cy="4711406"/>
        </p:xfrm>
        <a:graphic>
          <a:graphicData uri="http://schemas.openxmlformats.org/drawingml/2006/table">
            <a:tbl>
              <a:tblPr/>
              <a:tblGrid>
                <a:gridCol w="1308372">
                  <a:extLst>
                    <a:ext uri="{9D8B030D-6E8A-4147-A177-3AD203B41FA5}">
                      <a16:colId xmlns:a16="http://schemas.microsoft.com/office/drawing/2014/main" val="3920599953"/>
                    </a:ext>
                  </a:extLst>
                </a:gridCol>
                <a:gridCol w="2800161">
                  <a:extLst>
                    <a:ext uri="{9D8B030D-6E8A-4147-A177-3AD203B41FA5}">
                      <a16:colId xmlns:a16="http://schemas.microsoft.com/office/drawing/2014/main" val="100043343"/>
                    </a:ext>
                  </a:extLst>
                </a:gridCol>
                <a:gridCol w="668452">
                  <a:extLst>
                    <a:ext uri="{9D8B030D-6E8A-4147-A177-3AD203B41FA5}">
                      <a16:colId xmlns:a16="http://schemas.microsoft.com/office/drawing/2014/main" val="3871445181"/>
                    </a:ext>
                  </a:extLst>
                </a:gridCol>
                <a:gridCol w="672528">
                  <a:extLst>
                    <a:ext uri="{9D8B030D-6E8A-4147-A177-3AD203B41FA5}">
                      <a16:colId xmlns:a16="http://schemas.microsoft.com/office/drawing/2014/main" val="404708016"/>
                    </a:ext>
                  </a:extLst>
                </a:gridCol>
                <a:gridCol w="847792">
                  <a:extLst>
                    <a:ext uri="{9D8B030D-6E8A-4147-A177-3AD203B41FA5}">
                      <a16:colId xmlns:a16="http://schemas.microsoft.com/office/drawing/2014/main" val="2100058312"/>
                    </a:ext>
                  </a:extLst>
                </a:gridCol>
                <a:gridCol w="717362">
                  <a:extLst>
                    <a:ext uri="{9D8B030D-6E8A-4147-A177-3AD203B41FA5}">
                      <a16:colId xmlns:a16="http://schemas.microsoft.com/office/drawing/2014/main" val="2316116974"/>
                    </a:ext>
                  </a:extLst>
                </a:gridCol>
                <a:gridCol w="1842318">
                  <a:extLst>
                    <a:ext uri="{9D8B030D-6E8A-4147-A177-3AD203B41FA5}">
                      <a16:colId xmlns:a16="http://schemas.microsoft.com/office/drawing/2014/main" val="3483400177"/>
                    </a:ext>
                  </a:extLst>
                </a:gridCol>
              </a:tblGrid>
              <a:tr h="382753">
                <a:tc>
                  <a:txBody>
                    <a:bodyPr/>
                    <a:lstStyle/>
                    <a:p>
                      <a:pPr algn="l" fontAlgn="ctr"/>
                      <a:r>
                        <a:rPr lang="fr-FR" sz="18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fr-FR" sz="1800" b="1" i="0" u="none" strike="noStrike">
                          <a:solidFill>
                            <a:srgbClr val="000000"/>
                          </a:solidFill>
                          <a:effectLst/>
                          <a:latin typeface="Calibri" panose="020F0502020204030204" pitchFamily="34" charset="0"/>
                        </a:rPr>
                        <a:t>Pratiques actuelles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85B"/>
                    </a:solidFill>
                  </a:tcPr>
                </a:tc>
                <a:tc gridSpan="4">
                  <a:txBody>
                    <a:bodyPr/>
                    <a:lstStyle/>
                    <a:p>
                      <a:pPr algn="ctr" fontAlgn="t"/>
                      <a:r>
                        <a:rPr lang="fr-FR" sz="2000" b="1" i="0" u="none" strike="noStrike">
                          <a:solidFill>
                            <a:srgbClr val="000000"/>
                          </a:solidFill>
                          <a:effectLst/>
                          <a:latin typeface="Calibri" panose="020F0502020204030204" pitchFamily="34" charset="0"/>
                        </a:rPr>
                        <a:t>Informations quantitatives</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AEEF3"/>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t"/>
                      <a:r>
                        <a:rPr lang="fr-FR" sz="1800" b="1" i="0" u="none" strike="noStrike">
                          <a:solidFill>
                            <a:srgbClr val="000000"/>
                          </a:solidFill>
                          <a:effectLst/>
                          <a:latin typeface="Calibri" panose="020F0502020204030204" pitchFamily="34" charset="0"/>
                        </a:rPr>
                        <a:t>PB à résoudre</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4"/>
                    </a:solidFill>
                  </a:tcPr>
                </a:tc>
                <a:extLst>
                  <a:ext uri="{0D108BD9-81ED-4DB2-BD59-A6C34878D82A}">
                    <a16:rowId xmlns:a16="http://schemas.microsoft.com/office/drawing/2014/main" val="3265926002"/>
                  </a:ext>
                </a:extLst>
              </a:tr>
              <a:tr h="642478">
                <a:tc>
                  <a:txBody>
                    <a:bodyPr/>
                    <a:lstStyle/>
                    <a:p>
                      <a:pPr algn="l" fontAlgn="t"/>
                      <a:endParaRPr lang="fr-FR" sz="2000" b="1" i="0" u="none" strike="noStrike">
                        <a:solidFill>
                          <a:srgbClr val="000000"/>
                        </a:solidFill>
                        <a:effectLst/>
                        <a:latin typeface="Calibri" panose="020F050202020403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1050" b="0" i="0" u="none" strike="noStrike">
                          <a:solidFill>
                            <a:srgbClr val="000000"/>
                          </a:solidFill>
                          <a:effectLst/>
                          <a:latin typeface="Calibri" panose="020F0502020204030204" pitchFamily="34" charset="0"/>
                        </a:rPr>
                        <a:t>TOTAL ANNUEL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050" b="0" i="0" u="none" strike="noStrike">
                          <a:solidFill>
                            <a:srgbClr val="000000"/>
                          </a:solidFill>
                          <a:effectLst/>
                          <a:latin typeface="Calibri" panose="020F0502020204030204" pitchFamily="34" charset="0"/>
                        </a:rPr>
                        <a:t>COUT GLOBAL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000000"/>
                          </a:solidFill>
                          <a:effectLst/>
                          <a:latin typeface="Calibri" panose="020F0502020204030204" pitchFamily="34" charset="0"/>
                        </a:rPr>
                        <a:t>Opérateur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FF0000"/>
                          </a:solidFill>
                          <a:effectLst/>
                          <a:latin typeface="Calibri" panose="020F0502020204030204" pitchFamily="34" charset="0"/>
                        </a:rPr>
                        <a:t>Qté par élèves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fr-FR"/>
                    </a:p>
                  </a:txBody>
                  <a:tcPr/>
                </a:tc>
                <a:extLst>
                  <a:ext uri="{0D108BD9-81ED-4DB2-BD59-A6C34878D82A}">
                    <a16:rowId xmlns:a16="http://schemas.microsoft.com/office/drawing/2014/main" val="1920538804"/>
                  </a:ext>
                </a:extLst>
              </a:tr>
              <a:tr h="1216607">
                <a:tc>
                  <a:txBody>
                    <a:bodyPr/>
                    <a:lstStyle/>
                    <a:p>
                      <a:pPr algn="l" fontAlgn="t"/>
                      <a:r>
                        <a:rPr lang="fr-FR" sz="1600" b="1" i="0" u="none" strike="noStrike">
                          <a:solidFill>
                            <a:srgbClr val="000000"/>
                          </a:solidFill>
                          <a:effectLst/>
                          <a:latin typeface="Calibri" panose="020F0502020204030204" pitchFamily="34" charset="0"/>
                        </a:rPr>
                        <a:t>Emballages recyclables plastiques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2 colonnes de tri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ENLEVEMENT  sur appel (plein): tous les 2 mois (avant : seulement 4-5 fois par an)</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fr-FR" sz="1600" b="0" i="0" u="none" strike="noStrike" dirty="0">
                          <a:solidFill>
                            <a:srgbClr val="000000"/>
                          </a:solidFill>
                          <a:effectLst/>
                          <a:latin typeface="Calibri" panose="020F0502020204030204" pitchFamily="34" charset="0"/>
                        </a:rPr>
                        <a:t>1900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SITTOMAT pour TPM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600" b="0" i="0" u="none" strike="noStrike">
                          <a:solidFill>
                            <a:srgbClr val="FF0000"/>
                          </a:solidFill>
                          <a:effectLst/>
                          <a:latin typeface="Calibri" panose="020F0502020204030204" pitchFamily="34" charset="0"/>
                        </a:rPr>
                        <a:t>0,826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quantités triées augmentent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130385"/>
                  </a:ext>
                </a:extLst>
              </a:tr>
              <a:tr h="1462663">
                <a:tc>
                  <a:txBody>
                    <a:bodyPr/>
                    <a:lstStyle/>
                    <a:p>
                      <a:pPr algn="l" fontAlgn="t"/>
                      <a:r>
                        <a:rPr lang="fr-FR" sz="1600" b="1" i="0" u="none" strike="noStrike">
                          <a:solidFill>
                            <a:srgbClr val="000000"/>
                          </a:solidFill>
                          <a:effectLst/>
                          <a:latin typeface="Calibri" panose="020F0502020204030204" pitchFamily="34" charset="0"/>
                        </a:rPr>
                        <a:t>Verre</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2 colonnes de tri </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ENLEVEMENT  sur appel (plein)  : 2 fois par an (</a:t>
                      </a:r>
                      <a:r>
                        <a:rPr lang="fr-FR" sz="1600" b="0" i="0" u="none" strike="noStrike" dirty="0" err="1">
                          <a:solidFill>
                            <a:srgbClr val="000000"/>
                          </a:solidFill>
                          <a:effectLst/>
                          <a:latin typeface="Calibri" panose="020F0502020204030204" pitchFamily="34" charset="0"/>
                        </a:rPr>
                        <a:t>iavant</a:t>
                      </a:r>
                      <a:r>
                        <a:rPr lang="fr-FR" sz="1600" b="0" i="0" u="none" strike="noStrike" dirty="0">
                          <a:solidFill>
                            <a:srgbClr val="000000"/>
                          </a:solidFill>
                          <a:effectLst/>
                          <a:latin typeface="Calibri" panose="020F0502020204030204" pitchFamily="34" charset="0"/>
                        </a:rPr>
                        <a:t> : 1 fois par an , puis sensibilisation des logés + pensionnaires)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t"/>
                      <a:r>
                        <a:rPr lang="fr-FR" sz="1600" b="0" i="0" u="none" strike="noStrike" dirty="0">
                          <a:solidFill>
                            <a:srgbClr val="000000"/>
                          </a:solidFill>
                          <a:effectLst/>
                          <a:latin typeface="Calibri" panose="020F0502020204030204" pitchFamily="34" charset="0"/>
                        </a:rPr>
                        <a:t>6080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SITTOMAT pour TPM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600" b="0" i="0" u="none" strike="noStrike" dirty="0">
                          <a:solidFill>
                            <a:srgbClr val="FF0000"/>
                          </a:solidFill>
                          <a:effectLst/>
                          <a:latin typeface="Calibri" panose="020F0502020204030204" pitchFamily="34" charset="0"/>
                        </a:rPr>
                        <a:t>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quantités triées augmentent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838290"/>
                  </a:ext>
                </a:extLst>
              </a:tr>
              <a:tr h="976020">
                <a:tc>
                  <a:txBody>
                    <a:bodyPr/>
                    <a:lstStyle/>
                    <a:p>
                      <a:pPr algn="l" fontAlgn="ctr"/>
                      <a:r>
                        <a:rPr lang="fr-FR" sz="1600" b="1" i="0" u="none" strike="noStrike">
                          <a:solidFill>
                            <a:srgbClr val="000000"/>
                          </a:solidFill>
                          <a:effectLst/>
                          <a:latin typeface="Calibri" panose="020F0502020204030204" pitchFamily="34" charset="0"/>
                        </a:rPr>
                        <a:t>Piles et batteries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0" i="0" u="none" strike="noStrike">
                          <a:solidFill>
                            <a:srgbClr val="000000"/>
                          </a:solidFill>
                          <a:effectLst/>
                          <a:latin typeface="Calibri" panose="020F0502020204030204" pitchFamily="34" charset="0"/>
                        </a:rPr>
                        <a:t>Plusieurs récupérateurs de piles disséminés dans tout l'établissement (10)</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ENLEVEMENT 4 fois par 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t"/>
                      <a:r>
                        <a:rPr lang="fr-FR" sz="1600" b="0" i="0" u="none" strike="noStrike" dirty="0">
                          <a:solidFill>
                            <a:srgbClr val="000000"/>
                          </a:solidFill>
                          <a:effectLst/>
                          <a:latin typeface="Calibri" panose="020F0502020204030204" pitchFamily="34" charset="0"/>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COREPILE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fr-FR" sz="1600" b="0" i="0" u="none" strike="noStrike" dirty="0">
                          <a:solidFill>
                            <a:srgbClr val="FF0000"/>
                          </a:solidFill>
                          <a:effectLst/>
                          <a:latin typeface="Calibri" panose="020F0502020204030204" pitchFamily="34" charset="0"/>
                        </a:rPr>
                        <a:t>0,044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542936"/>
                  </a:ext>
                </a:extLst>
              </a:tr>
            </a:tbl>
          </a:graphicData>
        </a:graphic>
      </p:graphicFrame>
    </p:spTree>
    <p:extLst>
      <p:ext uri="{BB962C8B-B14F-4D97-AF65-F5344CB8AC3E}">
        <p14:creationId xmlns:p14="http://schemas.microsoft.com/office/powerpoint/2010/main" val="27525162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12</a:t>
            </a:fld>
            <a:endParaRPr lang="fr-FR"/>
          </a:p>
        </p:txBody>
      </p:sp>
      <p:sp>
        <p:nvSpPr>
          <p:cNvPr id="7" name="Rectangle 3"/>
          <p:cNvSpPr txBox="1">
            <a:spLocks noChangeArrowheads="1"/>
          </p:cNvSpPr>
          <p:nvPr/>
        </p:nvSpPr>
        <p:spPr bwMode="auto">
          <a:xfrm>
            <a:off x="0" y="620688"/>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2 colonnes verre + 2 colonnes plastique</a:t>
            </a:r>
          </a:p>
          <a:p>
            <a:pPr marL="581025" lvl="2" indent="0">
              <a:spcBef>
                <a:spcPts val="1200"/>
              </a:spcBef>
              <a:buNone/>
            </a:pPr>
            <a:r>
              <a:rPr lang="fr-FR" sz="1800" b="1" kern="0" dirty="0" smtClean="0"/>
              <a:t>Récupérateur de piles et stockage</a:t>
            </a:r>
          </a:p>
          <a:p>
            <a:pPr marL="581025" lvl="2" indent="0">
              <a:spcBef>
                <a:spcPts val="0"/>
              </a:spcBef>
              <a:buNone/>
            </a:pPr>
            <a:endParaRPr lang="fr-FR" kern="0" dirty="0" smtClean="0">
              <a:solidFill>
                <a:srgbClr val="1C5840"/>
              </a:solidFill>
            </a:endParaRPr>
          </a:p>
          <a:p>
            <a:pPr marL="581025" lvl="2" indent="0">
              <a:spcBef>
                <a:spcPts val="0"/>
              </a:spcBef>
              <a:buNone/>
            </a:pPr>
            <a:endParaRPr lang="fr-FR" kern="0" dirty="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9498" y="1628800"/>
            <a:ext cx="5590762" cy="4193072"/>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18406" y="1234729"/>
            <a:ext cx="3184135" cy="2388101"/>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306348" y="3974307"/>
            <a:ext cx="3044957" cy="2283718"/>
          </a:xfrm>
          <a:prstGeom prst="rect">
            <a:avLst/>
          </a:prstGeom>
        </p:spPr>
      </p:pic>
    </p:spTree>
    <p:extLst>
      <p:ext uri="{BB962C8B-B14F-4D97-AF65-F5344CB8AC3E}">
        <p14:creationId xmlns:p14="http://schemas.microsoft.com/office/powerpoint/2010/main" val="25759318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13</a:t>
            </a:fld>
            <a:endParaRPr lang="fr-FR"/>
          </a:p>
        </p:txBody>
      </p:sp>
      <p:sp>
        <p:nvSpPr>
          <p:cNvPr id="7" name="Rectangle 3"/>
          <p:cNvSpPr txBox="1">
            <a:spLocks noChangeArrowheads="1"/>
          </p:cNvSpPr>
          <p:nvPr/>
        </p:nvSpPr>
        <p:spPr bwMode="auto">
          <a:xfrm>
            <a:off x="0" y="620688"/>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2000" b="1" kern="0" dirty="0" smtClean="0"/>
              <a:t>Déchets de restauration</a:t>
            </a:r>
          </a:p>
          <a:p>
            <a:pPr marL="581025" lvl="2" indent="0">
              <a:spcBef>
                <a:spcPts val="0"/>
              </a:spcBef>
              <a:buNone/>
            </a:pPr>
            <a:endParaRPr lang="fr-FR" sz="1800" kern="0" dirty="0" smtClean="0">
              <a:solidFill>
                <a:srgbClr val="1C5840"/>
              </a:solidFill>
            </a:endParaRPr>
          </a:p>
          <a:p>
            <a:pPr marL="581025" lvl="2" indent="0">
              <a:spcBef>
                <a:spcPts val="0"/>
              </a:spcBef>
              <a:buNone/>
            </a:pPr>
            <a:endParaRPr lang="fr-FR" sz="1800" kern="0" dirty="0">
              <a:solidFill>
                <a:srgbClr val="1C5840"/>
              </a:solidFill>
            </a:endParaRPr>
          </a:p>
          <a:p>
            <a:pPr marL="581025" lvl="2" indent="0">
              <a:spcBef>
                <a:spcPts val="1200"/>
              </a:spcBef>
              <a:buNone/>
            </a:pPr>
            <a:endParaRPr lang="fr-FR" sz="2000" kern="0" dirty="0" smtClean="0"/>
          </a:p>
          <a:p>
            <a:pPr marL="1038225" lvl="2" indent="-457200"/>
            <a:endParaRPr lang="fr-FR" sz="2000" kern="0" dirty="0" smtClean="0"/>
          </a:p>
          <a:p>
            <a:pPr>
              <a:buFont typeface="Times New Roman" pitchFamily="18" charset="0"/>
              <a:buNone/>
            </a:pPr>
            <a:endParaRPr lang="fr-FR" sz="2400" kern="0" dirty="0" smtClean="0"/>
          </a:p>
          <a:p>
            <a:pPr>
              <a:buFont typeface="Times New Roman" pitchFamily="18" charset="0"/>
              <a:buNone/>
            </a:pPr>
            <a:endParaRPr lang="fr-FR" sz="2400" kern="0" dirty="0" smtClean="0"/>
          </a:p>
          <a:p>
            <a:pPr lvl="3"/>
            <a:endParaRPr lang="fr-FR" sz="1600" kern="0" dirty="0" smtClean="0"/>
          </a:p>
          <a:p>
            <a:pPr lvl="3"/>
            <a:endParaRPr lang="fr-FR" sz="16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395778019"/>
              </p:ext>
            </p:extLst>
          </p:nvPr>
        </p:nvGraphicFramePr>
        <p:xfrm>
          <a:off x="179512" y="1052736"/>
          <a:ext cx="8856983" cy="5535169"/>
        </p:xfrm>
        <a:graphic>
          <a:graphicData uri="http://schemas.openxmlformats.org/drawingml/2006/table">
            <a:tbl>
              <a:tblPr/>
              <a:tblGrid>
                <a:gridCol w="1308371">
                  <a:extLst>
                    <a:ext uri="{9D8B030D-6E8A-4147-A177-3AD203B41FA5}">
                      <a16:colId xmlns:a16="http://schemas.microsoft.com/office/drawing/2014/main" val="1341095126"/>
                    </a:ext>
                  </a:extLst>
                </a:gridCol>
                <a:gridCol w="2800160">
                  <a:extLst>
                    <a:ext uri="{9D8B030D-6E8A-4147-A177-3AD203B41FA5}">
                      <a16:colId xmlns:a16="http://schemas.microsoft.com/office/drawing/2014/main" val="140854875"/>
                    </a:ext>
                  </a:extLst>
                </a:gridCol>
                <a:gridCol w="668452">
                  <a:extLst>
                    <a:ext uri="{9D8B030D-6E8A-4147-A177-3AD203B41FA5}">
                      <a16:colId xmlns:a16="http://schemas.microsoft.com/office/drawing/2014/main" val="2720453017"/>
                    </a:ext>
                  </a:extLst>
                </a:gridCol>
                <a:gridCol w="672528">
                  <a:extLst>
                    <a:ext uri="{9D8B030D-6E8A-4147-A177-3AD203B41FA5}">
                      <a16:colId xmlns:a16="http://schemas.microsoft.com/office/drawing/2014/main" val="132938935"/>
                    </a:ext>
                  </a:extLst>
                </a:gridCol>
                <a:gridCol w="847792">
                  <a:extLst>
                    <a:ext uri="{9D8B030D-6E8A-4147-A177-3AD203B41FA5}">
                      <a16:colId xmlns:a16="http://schemas.microsoft.com/office/drawing/2014/main" val="1143087278"/>
                    </a:ext>
                  </a:extLst>
                </a:gridCol>
                <a:gridCol w="717362">
                  <a:extLst>
                    <a:ext uri="{9D8B030D-6E8A-4147-A177-3AD203B41FA5}">
                      <a16:colId xmlns:a16="http://schemas.microsoft.com/office/drawing/2014/main" val="3290468488"/>
                    </a:ext>
                  </a:extLst>
                </a:gridCol>
                <a:gridCol w="1842318">
                  <a:extLst>
                    <a:ext uri="{9D8B030D-6E8A-4147-A177-3AD203B41FA5}">
                      <a16:colId xmlns:a16="http://schemas.microsoft.com/office/drawing/2014/main" val="1330086864"/>
                    </a:ext>
                  </a:extLst>
                </a:gridCol>
              </a:tblGrid>
              <a:tr h="393574">
                <a:tc>
                  <a:txBody>
                    <a:bodyPr/>
                    <a:lstStyle/>
                    <a:p>
                      <a:pPr algn="l" fontAlgn="ctr"/>
                      <a:r>
                        <a:rPr lang="fr-FR" sz="18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fr-FR" sz="2000" b="1" i="0" u="none" strike="noStrike" dirty="0">
                          <a:solidFill>
                            <a:srgbClr val="000000"/>
                          </a:solidFill>
                          <a:effectLst/>
                          <a:latin typeface="Calibri" panose="020F0502020204030204" pitchFamily="34" charset="0"/>
                        </a:rPr>
                        <a:t>Pratiques</a:t>
                      </a:r>
                      <a:r>
                        <a:rPr lang="fr-FR" sz="1800" b="1" i="0" u="none" strike="noStrike" dirty="0">
                          <a:solidFill>
                            <a:srgbClr val="000000"/>
                          </a:solidFill>
                          <a:effectLst/>
                          <a:latin typeface="Calibri" panose="020F0502020204030204" pitchFamily="34" charset="0"/>
                        </a:rPr>
                        <a:t> actuelles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85B"/>
                    </a:solidFill>
                  </a:tcPr>
                </a:tc>
                <a:tc gridSpan="4">
                  <a:txBody>
                    <a:bodyPr/>
                    <a:lstStyle/>
                    <a:p>
                      <a:pPr algn="ctr" fontAlgn="t"/>
                      <a:r>
                        <a:rPr lang="fr-FR" sz="2000" b="1" i="0" u="none" strike="noStrike">
                          <a:solidFill>
                            <a:srgbClr val="000000"/>
                          </a:solidFill>
                          <a:effectLst/>
                          <a:latin typeface="Calibri" panose="020F0502020204030204" pitchFamily="34" charset="0"/>
                        </a:rPr>
                        <a:t>Informations quantitatives</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AEEF3"/>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t"/>
                      <a:r>
                        <a:rPr lang="fr-FR" sz="1800" b="1" i="0" u="none" strike="noStrike">
                          <a:solidFill>
                            <a:srgbClr val="000000"/>
                          </a:solidFill>
                          <a:effectLst/>
                          <a:latin typeface="Calibri" panose="020F0502020204030204" pitchFamily="34" charset="0"/>
                        </a:rPr>
                        <a:t>PB à résoudre</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4"/>
                    </a:solidFill>
                  </a:tcPr>
                </a:tc>
                <a:extLst>
                  <a:ext uri="{0D108BD9-81ED-4DB2-BD59-A6C34878D82A}">
                    <a16:rowId xmlns:a16="http://schemas.microsoft.com/office/drawing/2014/main" val="3138439390"/>
                  </a:ext>
                </a:extLst>
              </a:tr>
              <a:tr h="470522">
                <a:tc>
                  <a:txBody>
                    <a:bodyPr/>
                    <a:lstStyle/>
                    <a:p>
                      <a:pPr algn="l" fontAlgn="t"/>
                      <a:endParaRPr lang="fr-FR" sz="2000" b="1" i="0" u="none" strike="noStrike">
                        <a:solidFill>
                          <a:srgbClr val="000000"/>
                        </a:solidFill>
                        <a:effectLst/>
                        <a:latin typeface="Calibri" panose="020F050202020403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1050" b="0" i="0" u="none" strike="noStrike">
                          <a:solidFill>
                            <a:srgbClr val="000000"/>
                          </a:solidFill>
                          <a:effectLst/>
                          <a:latin typeface="Calibri" panose="020F0502020204030204" pitchFamily="34" charset="0"/>
                        </a:rPr>
                        <a:t>TOTAL ANNUEL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050" b="0" i="0" u="none" strike="noStrike">
                          <a:solidFill>
                            <a:srgbClr val="000000"/>
                          </a:solidFill>
                          <a:effectLst/>
                          <a:latin typeface="Calibri" panose="020F0502020204030204" pitchFamily="34" charset="0"/>
                        </a:rPr>
                        <a:t>COUT GLOBAL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000000"/>
                          </a:solidFill>
                          <a:effectLst/>
                          <a:latin typeface="Calibri" panose="020F0502020204030204" pitchFamily="34" charset="0"/>
                        </a:rPr>
                        <a:t>Opérateur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FF0000"/>
                          </a:solidFill>
                          <a:effectLst/>
                          <a:latin typeface="Calibri" panose="020F0502020204030204" pitchFamily="34" charset="0"/>
                        </a:rPr>
                        <a:t>Qté par élèves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fr-FR"/>
                    </a:p>
                  </a:txBody>
                  <a:tcPr/>
                </a:tc>
                <a:extLst>
                  <a:ext uri="{0D108BD9-81ED-4DB2-BD59-A6C34878D82A}">
                    <a16:rowId xmlns:a16="http://schemas.microsoft.com/office/drawing/2014/main" val="180521822"/>
                  </a:ext>
                </a:extLst>
              </a:tr>
              <a:tr h="1498393">
                <a:tc>
                  <a:txBody>
                    <a:bodyPr/>
                    <a:lstStyle/>
                    <a:p>
                      <a:pPr algn="l" fontAlgn="t"/>
                      <a:r>
                        <a:rPr lang="fr-FR" sz="1600" b="1" i="0" u="none" strike="noStrike" dirty="0">
                          <a:solidFill>
                            <a:srgbClr val="000000"/>
                          </a:solidFill>
                          <a:effectLst/>
                          <a:latin typeface="Calibri" panose="020F0502020204030204" pitchFamily="34" charset="0"/>
                        </a:rPr>
                        <a:t>Déchets alimentaires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Résultats de la campagne de pesées</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Poids total </a:t>
                      </a:r>
                      <a:r>
                        <a:rPr lang="fr-FR" sz="1600" b="0" i="0" u="none" strike="noStrike" dirty="0" err="1">
                          <a:solidFill>
                            <a:srgbClr val="000000"/>
                          </a:solidFill>
                          <a:effectLst/>
                          <a:latin typeface="Calibri" panose="020F0502020204030204" pitchFamily="34" charset="0"/>
                        </a:rPr>
                        <a:t>biodéchets</a:t>
                      </a:r>
                      <a:r>
                        <a:rPr lang="fr-FR" sz="1600" b="0" i="0" u="none" strike="noStrike" dirty="0">
                          <a:solidFill>
                            <a:srgbClr val="000000"/>
                          </a:solidFill>
                          <a:effectLst/>
                          <a:latin typeface="Calibri" panose="020F0502020204030204" pitchFamily="34" charset="0"/>
                        </a:rPr>
                        <a:t> : </a:t>
                      </a:r>
                      <a:r>
                        <a:rPr lang="fr-FR" sz="1600" b="0" i="0" u="none" strike="noStrike" dirty="0" err="1">
                          <a:solidFill>
                            <a:srgbClr val="000000"/>
                          </a:solidFill>
                          <a:effectLst/>
                          <a:latin typeface="Calibri" panose="020F0502020204030204" pitchFamily="34" charset="0"/>
                        </a:rPr>
                        <a:t>moy</a:t>
                      </a:r>
                      <a:r>
                        <a:rPr lang="fr-FR" sz="1600" b="0" i="0" u="none" strike="noStrike" dirty="0">
                          <a:solidFill>
                            <a:srgbClr val="000000"/>
                          </a:solidFill>
                          <a:effectLst/>
                          <a:latin typeface="Calibri" panose="020F0502020204030204" pitchFamily="34" charset="0"/>
                        </a:rPr>
                        <a:t> 111 kg par jour</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Poids Gaspi alim : 155 gr/personne (170 </a:t>
                      </a:r>
                      <a:r>
                        <a:rPr lang="fr-FR" sz="1600" b="0" i="0" u="none" strike="noStrike" dirty="0" err="1">
                          <a:solidFill>
                            <a:srgbClr val="000000"/>
                          </a:solidFill>
                          <a:effectLst/>
                          <a:latin typeface="Calibri" panose="020F0502020204030204" pitchFamily="34" charset="0"/>
                        </a:rPr>
                        <a:t>moy</a:t>
                      </a:r>
                      <a:r>
                        <a:rPr lang="fr-FR" sz="1600" b="0" i="0" u="none" strike="noStrike" dirty="0">
                          <a:solidFill>
                            <a:srgbClr val="000000"/>
                          </a:solidFill>
                          <a:effectLst/>
                          <a:latin typeface="Calibri" panose="020F0502020204030204" pitchFamily="34" charset="0"/>
                        </a:rPr>
                        <a:t> régionale; 138 </a:t>
                      </a:r>
                      <a:r>
                        <a:rPr lang="fr-FR" sz="1600" b="0" i="0" u="none" strike="noStrike" dirty="0" err="1">
                          <a:solidFill>
                            <a:srgbClr val="000000"/>
                          </a:solidFill>
                          <a:effectLst/>
                          <a:latin typeface="Calibri" panose="020F0502020204030204" pitchFamily="34" charset="0"/>
                        </a:rPr>
                        <a:t>moy</a:t>
                      </a:r>
                      <a:r>
                        <a:rPr lang="fr-FR" sz="1600" b="0" i="0" u="none" strike="noStrike" dirty="0">
                          <a:solidFill>
                            <a:srgbClr val="000000"/>
                          </a:solidFill>
                          <a:effectLst/>
                          <a:latin typeface="Calibri" panose="020F0502020204030204" pitchFamily="34" charset="0"/>
                        </a:rPr>
                        <a:t> nationale)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t"/>
                      <a:r>
                        <a:rPr lang="fr-FR" sz="1600" b="0" i="0" u="none" strike="noStrike">
                          <a:solidFill>
                            <a:srgbClr val="000000"/>
                          </a:solidFill>
                          <a:effectLst/>
                          <a:latin typeface="Calibri" panose="020F0502020204030204" pitchFamily="34" charset="0"/>
                        </a:rPr>
                        <a:t>19 980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Réduire les quantités en luttant contre le gaspillage alimentaire</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357245"/>
                  </a:ext>
                </a:extLst>
              </a:tr>
              <a:tr h="2487950">
                <a:tc>
                  <a:txBody>
                    <a:bodyPr/>
                    <a:lstStyle/>
                    <a:p>
                      <a:pPr algn="l" fontAlgn="t"/>
                      <a:r>
                        <a:rPr lang="fr-FR" sz="1600" b="1" i="0" u="none" strike="noStrike">
                          <a:solidFill>
                            <a:srgbClr val="000000"/>
                          </a:solidFill>
                          <a:effectLst/>
                          <a:latin typeface="Calibri" panose="020F0502020204030204" pitchFamily="34" charset="0"/>
                        </a:rPr>
                        <a:t>Déchets livraison  (cartons livraison, cagettes,…)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Les emballages carton de grande contenance viennent </a:t>
                      </a:r>
                      <a:r>
                        <a:rPr lang="fr-FR" sz="1600" b="0" i="0" u="none" strike="noStrike" dirty="0" smtClean="0">
                          <a:solidFill>
                            <a:srgbClr val="000000"/>
                          </a:solidFill>
                          <a:effectLst/>
                          <a:latin typeface="Calibri" panose="020F0502020204030204" pitchFamily="34" charset="0"/>
                        </a:rPr>
                        <a:t>essentiellement</a:t>
                      </a:r>
                      <a:r>
                        <a:rPr lang="fr-FR" sz="1600" b="0" i="0" u="none" strike="noStrike" baseline="0" dirty="0" smtClean="0">
                          <a:solidFill>
                            <a:srgbClr val="000000"/>
                          </a:solidFill>
                          <a:effectLst/>
                          <a:latin typeface="Calibri" panose="020F0502020204030204" pitchFamily="34" charset="0"/>
                        </a:rPr>
                        <a:t> </a:t>
                      </a:r>
                      <a:r>
                        <a:rPr lang="fr-FR" sz="1600" b="0" i="0" u="none" strike="noStrike" dirty="0" smtClean="0">
                          <a:solidFill>
                            <a:srgbClr val="000000"/>
                          </a:solidFill>
                          <a:effectLst/>
                          <a:latin typeface="Calibri" panose="020F0502020204030204" pitchFamily="34" charset="0"/>
                        </a:rPr>
                        <a:t>de </a:t>
                      </a:r>
                      <a:r>
                        <a:rPr lang="fr-FR" sz="1600" b="0" i="0" u="none" strike="noStrike" dirty="0">
                          <a:solidFill>
                            <a:srgbClr val="000000"/>
                          </a:solidFill>
                          <a:effectLst/>
                          <a:latin typeface="Calibri" panose="020F0502020204030204" pitchFamily="34" charset="0"/>
                        </a:rPr>
                        <a:t>la cuisine &gt; </a:t>
                      </a:r>
                      <a:r>
                        <a:rPr lang="fr-FR" sz="1600" b="0" i="0" u="none" strike="noStrike" dirty="0" smtClean="0">
                          <a:solidFill>
                            <a:srgbClr val="000000"/>
                          </a:solidFill>
                          <a:effectLst/>
                          <a:latin typeface="Calibri" panose="020F0502020204030204" pitchFamily="34" charset="0"/>
                        </a:rPr>
                        <a:t>une colonne avec ouverture aménagée</a:t>
                      </a:r>
                      <a:r>
                        <a:rPr lang="fr-FR" sz="1600" b="0" i="0" u="none" strike="noStrike" dirty="0">
                          <a:solidFill>
                            <a:srgbClr val="000000"/>
                          </a:solidFill>
                          <a:effectLst/>
                          <a:latin typeface="Calibri" panose="020F0502020204030204" pitchFamily="34" charset="0"/>
                        </a:rPr>
                        <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ENLEVEMENT LES LUNDIS</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Certaines palettes sont recyclables</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Les autres sont jetées ou récupérées par les agents ou par les actions de DET</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t"/>
                      <a:r>
                        <a:rPr lang="fr-FR" sz="1600" b="0" i="0" u="none" strike="noStrike">
                          <a:solidFill>
                            <a:srgbClr val="000000"/>
                          </a:solidFill>
                          <a:effectLst/>
                          <a:latin typeface="Calibri" panose="020F0502020204030204" pitchFamily="34" charset="0"/>
                        </a:rPr>
                        <a:t>5760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TPM pour bacs jaunes</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Certaines pallettes sont récupérées par une société</a:t>
                      </a:r>
                      <a:br>
                        <a:rPr lang="fr-FR" sz="1600" b="0" i="0" u="none" strike="noStrike">
                          <a:solidFill>
                            <a:srgbClr val="000000"/>
                          </a:solidFill>
                          <a:effectLst/>
                          <a:latin typeface="Calibri" panose="020F0502020204030204" pitchFamily="34" charset="0"/>
                        </a:rPr>
                      </a:br>
                      <a:endParaRPr lang="fr-FR" sz="1600" b="0" i="0" u="none" strike="noStrike">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FF0000"/>
                          </a:solidFill>
                          <a:effectLst/>
                          <a:latin typeface="Calibri" panose="020F0502020204030204" pitchFamily="34" charset="0"/>
                        </a:rPr>
                        <a:t>13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OK bonne gestion</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Pourraient compacter les emballages afin de réduire le </a:t>
                      </a:r>
                      <a:r>
                        <a:rPr lang="fr-FR" sz="1600" b="0" i="0" u="none" strike="noStrike" dirty="0" err="1">
                          <a:solidFill>
                            <a:srgbClr val="000000"/>
                          </a:solidFill>
                          <a:effectLst/>
                          <a:latin typeface="Calibri" panose="020F0502020204030204" pitchFamily="34" charset="0"/>
                        </a:rPr>
                        <a:t>nbre</a:t>
                      </a:r>
                      <a:r>
                        <a:rPr lang="fr-FR" sz="1600" b="0" i="0" u="none" strike="noStrike" dirty="0">
                          <a:solidFill>
                            <a:srgbClr val="000000"/>
                          </a:solidFill>
                          <a:effectLst/>
                          <a:latin typeface="Calibri" panose="020F0502020204030204" pitchFamily="34" charset="0"/>
                        </a:rPr>
                        <a:t> de bacs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84076"/>
                  </a:ext>
                </a:extLst>
              </a:tr>
            </a:tbl>
          </a:graphicData>
        </a:graphic>
      </p:graphicFrame>
    </p:spTree>
    <p:extLst>
      <p:ext uri="{BB962C8B-B14F-4D97-AF65-F5344CB8AC3E}">
        <p14:creationId xmlns:p14="http://schemas.microsoft.com/office/powerpoint/2010/main" val="112349261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14</a:t>
            </a:fld>
            <a:endParaRPr lang="fr-FR"/>
          </a:p>
        </p:txBody>
      </p:sp>
      <p:sp>
        <p:nvSpPr>
          <p:cNvPr id="7" name="Rectangle 3"/>
          <p:cNvSpPr txBox="1">
            <a:spLocks noChangeArrowheads="1"/>
          </p:cNvSpPr>
          <p:nvPr/>
        </p:nvSpPr>
        <p:spPr bwMode="auto">
          <a:xfrm>
            <a:off x="0" y="620688"/>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2000" b="1" kern="0" dirty="0" smtClean="0"/>
              <a:t>Autre déchets de restauration + autres déchets</a:t>
            </a:r>
          </a:p>
          <a:p>
            <a:pPr marL="581025" lvl="2" indent="0">
              <a:spcBef>
                <a:spcPts val="0"/>
              </a:spcBef>
              <a:buNone/>
            </a:pPr>
            <a:endParaRPr lang="fr-FR" sz="1800" kern="0" dirty="0" smtClean="0">
              <a:solidFill>
                <a:srgbClr val="1C5840"/>
              </a:solidFill>
            </a:endParaRPr>
          </a:p>
          <a:p>
            <a:pPr marL="581025" lvl="2" indent="0">
              <a:spcBef>
                <a:spcPts val="0"/>
              </a:spcBef>
              <a:buNone/>
            </a:pPr>
            <a:endParaRPr lang="fr-FR" sz="1800" kern="0" dirty="0">
              <a:solidFill>
                <a:srgbClr val="1C5840"/>
              </a:solidFill>
            </a:endParaRPr>
          </a:p>
          <a:p>
            <a:pPr marL="581025" lvl="2" indent="0">
              <a:spcBef>
                <a:spcPts val="1200"/>
              </a:spcBef>
              <a:buNone/>
            </a:pPr>
            <a:endParaRPr lang="fr-FR" sz="2000" kern="0" dirty="0" smtClean="0"/>
          </a:p>
          <a:p>
            <a:pPr marL="1038225" lvl="2" indent="-457200"/>
            <a:endParaRPr lang="fr-FR" sz="2000" kern="0" dirty="0" smtClean="0"/>
          </a:p>
          <a:p>
            <a:pPr>
              <a:buFont typeface="Times New Roman" pitchFamily="18" charset="0"/>
              <a:buNone/>
            </a:pPr>
            <a:endParaRPr lang="fr-FR" sz="2400" kern="0" dirty="0" smtClean="0"/>
          </a:p>
          <a:p>
            <a:pPr>
              <a:buFont typeface="Times New Roman" pitchFamily="18" charset="0"/>
              <a:buNone/>
            </a:pPr>
            <a:endParaRPr lang="fr-FR" sz="2400" kern="0" dirty="0" smtClean="0"/>
          </a:p>
          <a:p>
            <a:pPr lvl="3"/>
            <a:endParaRPr lang="fr-FR" sz="1600" kern="0" dirty="0" smtClean="0"/>
          </a:p>
          <a:p>
            <a:pPr lvl="3"/>
            <a:endParaRPr lang="fr-FR" sz="16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3857733911"/>
              </p:ext>
            </p:extLst>
          </p:nvPr>
        </p:nvGraphicFramePr>
        <p:xfrm>
          <a:off x="179512" y="1052738"/>
          <a:ext cx="8784975" cy="5256581"/>
        </p:xfrm>
        <a:graphic>
          <a:graphicData uri="http://schemas.openxmlformats.org/drawingml/2006/table">
            <a:tbl>
              <a:tblPr/>
              <a:tblGrid>
                <a:gridCol w="1297734">
                  <a:extLst>
                    <a:ext uri="{9D8B030D-6E8A-4147-A177-3AD203B41FA5}">
                      <a16:colId xmlns:a16="http://schemas.microsoft.com/office/drawing/2014/main" val="271101484"/>
                    </a:ext>
                  </a:extLst>
                </a:gridCol>
                <a:gridCol w="2777395">
                  <a:extLst>
                    <a:ext uri="{9D8B030D-6E8A-4147-A177-3AD203B41FA5}">
                      <a16:colId xmlns:a16="http://schemas.microsoft.com/office/drawing/2014/main" val="92048696"/>
                    </a:ext>
                  </a:extLst>
                </a:gridCol>
                <a:gridCol w="663018">
                  <a:extLst>
                    <a:ext uri="{9D8B030D-6E8A-4147-A177-3AD203B41FA5}">
                      <a16:colId xmlns:a16="http://schemas.microsoft.com/office/drawing/2014/main" val="2707583338"/>
                    </a:ext>
                  </a:extLst>
                </a:gridCol>
                <a:gridCol w="667060">
                  <a:extLst>
                    <a:ext uri="{9D8B030D-6E8A-4147-A177-3AD203B41FA5}">
                      <a16:colId xmlns:a16="http://schemas.microsoft.com/office/drawing/2014/main" val="3035242930"/>
                    </a:ext>
                  </a:extLst>
                </a:gridCol>
                <a:gridCol w="840898">
                  <a:extLst>
                    <a:ext uri="{9D8B030D-6E8A-4147-A177-3AD203B41FA5}">
                      <a16:colId xmlns:a16="http://schemas.microsoft.com/office/drawing/2014/main" val="772859753"/>
                    </a:ext>
                  </a:extLst>
                </a:gridCol>
                <a:gridCol w="711530">
                  <a:extLst>
                    <a:ext uri="{9D8B030D-6E8A-4147-A177-3AD203B41FA5}">
                      <a16:colId xmlns:a16="http://schemas.microsoft.com/office/drawing/2014/main" val="4137981666"/>
                    </a:ext>
                  </a:extLst>
                </a:gridCol>
                <a:gridCol w="1827340">
                  <a:extLst>
                    <a:ext uri="{9D8B030D-6E8A-4147-A177-3AD203B41FA5}">
                      <a16:colId xmlns:a16="http://schemas.microsoft.com/office/drawing/2014/main" val="2826539545"/>
                    </a:ext>
                  </a:extLst>
                </a:gridCol>
              </a:tblGrid>
              <a:tr h="370368">
                <a:tc>
                  <a:txBody>
                    <a:bodyPr/>
                    <a:lstStyle/>
                    <a:p>
                      <a:pPr algn="l" fontAlgn="ctr"/>
                      <a:r>
                        <a:rPr lang="fr-FR" sz="18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lang="fr-FR" sz="1800" b="1" i="0" u="none" strike="noStrike">
                          <a:solidFill>
                            <a:srgbClr val="000000"/>
                          </a:solidFill>
                          <a:effectLst/>
                          <a:latin typeface="Calibri" panose="020F0502020204030204" pitchFamily="34" charset="0"/>
                        </a:rPr>
                        <a:t>Pratiques actuelles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85B"/>
                    </a:solidFill>
                  </a:tcPr>
                </a:tc>
                <a:tc rowSpan="2" gridSpan="4">
                  <a:txBody>
                    <a:bodyPr/>
                    <a:lstStyle/>
                    <a:p>
                      <a:pPr algn="ctr" fontAlgn="t"/>
                      <a:r>
                        <a:rPr lang="fr-FR" sz="2000" b="1" i="0" u="none" strike="noStrike">
                          <a:solidFill>
                            <a:srgbClr val="000000"/>
                          </a:solidFill>
                          <a:effectLst/>
                          <a:latin typeface="Calibri" panose="020F0502020204030204" pitchFamily="34" charset="0"/>
                        </a:rPr>
                        <a:t>Informations quantitatives</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3">
                  <a:txBody>
                    <a:bodyPr/>
                    <a:lstStyle/>
                    <a:p>
                      <a:pPr algn="ctr" fontAlgn="t"/>
                      <a:r>
                        <a:rPr lang="fr-FR" sz="1800" b="1" i="0" u="none" strike="noStrike">
                          <a:solidFill>
                            <a:srgbClr val="000000"/>
                          </a:solidFill>
                          <a:effectLst/>
                          <a:latin typeface="Calibri" panose="020F0502020204030204" pitchFamily="34" charset="0"/>
                        </a:rPr>
                        <a:t>PB à résoudre</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188710698"/>
                  </a:ext>
                </a:extLst>
              </a:tr>
              <a:tr h="330686">
                <a:tc>
                  <a:txBody>
                    <a:bodyPr/>
                    <a:lstStyle/>
                    <a:p>
                      <a:pPr algn="l" fontAlgn="t"/>
                      <a:r>
                        <a:rPr lang="fr-FR" sz="2000" b="1" i="0" u="none" strike="noStrike">
                          <a:solidFill>
                            <a:srgbClr val="000000"/>
                          </a:solidFill>
                          <a:effectLst/>
                          <a:latin typeface="Calibri" panose="020F0502020204030204" pitchFamily="34" charset="0"/>
                        </a:rPr>
                        <a:t> </a:t>
                      </a:r>
                    </a:p>
                  </a:txBody>
                  <a:tcPr marL="9525" marR="9525" marT="9525"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vMerge="1">
                  <a:txBody>
                    <a:bodyPr/>
                    <a:lstStyle/>
                    <a:p>
                      <a:endParaRPr lang="fr-FR"/>
                    </a:p>
                  </a:txBody>
                  <a:tcPr/>
                </a:tc>
                <a:extLst>
                  <a:ext uri="{0D108BD9-81ED-4DB2-BD59-A6C34878D82A}">
                    <a16:rowId xmlns:a16="http://schemas.microsoft.com/office/drawing/2014/main" val="3805741732"/>
                  </a:ext>
                </a:extLst>
              </a:tr>
              <a:tr h="521161">
                <a:tc>
                  <a:txBody>
                    <a:bodyPr/>
                    <a:lstStyle/>
                    <a:p>
                      <a:pPr algn="l" fontAlgn="t"/>
                      <a:endParaRPr lang="fr-FR" sz="2000" b="1" i="0" u="none" strike="noStrike">
                        <a:solidFill>
                          <a:srgbClr val="000000"/>
                        </a:solidFill>
                        <a:effectLst/>
                        <a:latin typeface="Calibri" panose="020F050202020403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1050" b="0" i="0" u="none" strike="noStrike">
                          <a:solidFill>
                            <a:srgbClr val="000000"/>
                          </a:solidFill>
                          <a:effectLst/>
                          <a:latin typeface="Calibri" panose="020F0502020204030204" pitchFamily="34" charset="0"/>
                        </a:rPr>
                        <a:t>TOTAL ANNUEL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050" b="0" i="0" u="none" strike="noStrike">
                          <a:solidFill>
                            <a:srgbClr val="000000"/>
                          </a:solidFill>
                          <a:effectLst/>
                          <a:latin typeface="Calibri" panose="020F0502020204030204" pitchFamily="34" charset="0"/>
                        </a:rPr>
                        <a:t>COUT GLOBAL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000000"/>
                          </a:solidFill>
                          <a:effectLst/>
                          <a:latin typeface="Calibri" panose="020F0502020204030204" pitchFamily="34" charset="0"/>
                        </a:rPr>
                        <a:t>Opérateur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FF0000"/>
                          </a:solidFill>
                          <a:effectLst/>
                          <a:latin typeface="Calibri" panose="020F0502020204030204" pitchFamily="34" charset="0"/>
                        </a:rPr>
                        <a:t>Qté par élèves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fr-FR"/>
                    </a:p>
                  </a:txBody>
                  <a:tcPr/>
                </a:tc>
                <a:extLst>
                  <a:ext uri="{0D108BD9-81ED-4DB2-BD59-A6C34878D82A}">
                    <a16:rowId xmlns:a16="http://schemas.microsoft.com/office/drawing/2014/main" val="2878883617"/>
                  </a:ext>
                </a:extLst>
              </a:tr>
              <a:tr h="661371">
                <a:tc>
                  <a:txBody>
                    <a:bodyPr/>
                    <a:lstStyle/>
                    <a:p>
                      <a:pPr algn="l" fontAlgn="t"/>
                      <a:r>
                        <a:rPr lang="fr-FR" sz="1600" b="1" i="0" u="none" strike="noStrike">
                          <a:solidFill>
                            <a:srgbClr val="000000"/>
                          </a:solidFill>
                          <a:effectLst/>
                          <a:latin typeface="Calibri" panose="020F0502020204030204" pitchFamily="34" charset="0"/>
                        </a:rPr>
                        <a:t>Bac à graisses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2 bacs vidés toutes les 6 semaines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cf contrat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fr-FR" sz="1600" b="0" i="0" u="none" strike="noStrike" dirty="0">
                        <a:solidFill>
                          <a:srgbClr val="FF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152869"/>
                  </a:ext>
                </a:extLst>
              </a:tr>
              <a:tr h="820101">
                <a:tc>
                  <a:txBody>
                    <a:bodyPr/>
                    <a:lstStyle/>
                    <a:p>
                      <a:pPr algn="l" fontAlgn="t"/>
                      <a:r>
                        <a:rPr lang="fr-FR" sz="1600" b="1" i="0" u="none" strike="noStrike">
                          <a:solidFill>
                            <a:srgbClr val="000000"/>
                          </a:solidFill>
                          <a:effectLst/>
                          <a:latin typeface="Calibri" panose="020F0502020204030204" pitchFamily="34" charset="0"/>
                        </a:rPr>
                        <a:t>Huiles alimentaires usagées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3 bidons de 150 litres &gt; 4 fois par an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cf contrat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fr-FR" sz="1600" b="0" i="0" u="none" strike="noStrike" dirty="0">
                        <a:solidFill>
                          <a:srgbClr val="FF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205461"/>
                  </a:ext>
                </a:extLst>
              </a:tr>
              <a:tr h="1891523">
                <a:tc>
                  <a:txBody>
                    <a:bodyPr/>
                    <a:lstStyle/>
                    <a:p>
                      <a:pPr algn="l" fontAlgn="t"/>
                      <a:r>
                        <a:rPr lang="fr-FR" sz="1600" b="1" i="0" u="none" strike="noStrike" dirty="0" smtClean="0">
                          <a:solidFill>
                            <a:srgbClr val="000000"/>
                          </a:solidFill>
                          <a:effectLst/>
                          <a:latin typeface="Calibri" panose="020F0502020204030204" pitchFamily="34" charset="0"/>
                        </a:rPr>
                        <a:t>Déchets</a:t>
                      </a:r>
                      <a:r>
                        <a:rPr lang="fr-FR" sz="1600" b="1" i="0" u="none" strike="noStrike" baseline="0" dirty="0" smtClean="0">
                          <a:solidFill>
                            <a:srgbClr val="000000"/>
                          </a:solidFill>
                          <a:effectLst/>
                          <a:latin typeface="Calibri" panose="020F0502020204030204" pitchFamily="34" charset="0"/>
                        </a:rPr>
                        <a:t> verts</a:t>
                      </a:r>
                      <a:endParaRPr lang="fr-FR" sz="1600" b="1"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Tontes mulchées</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feuilles broyées &gt; déchèterie</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Tailles &gt; déchèterie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Petit broyeur pas suffisant lors de grosses tailles &gt; emprunt du broyeur de Rouvière (mais logistique pas simple)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cf contrat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Optimiser l'utilisation des broyeurs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396632"/>
                  </a:ext>
                </a:extLst>
              </a:tr>
              <a:tr h="661371">
                <a:tc>
                  <a:txBody>
                    <a:bodyPr/>
                    <a:lstStyle/>
                    <a:p>
                      <a:pPr algn="l" fontAlgn="ctr"/>
                      <a:r>
                        <a:rPr lang="fr-FR" sz="1600" b="1" i="0" u="none" strike="noStrike">
                          <a:solidFill>
                            <a:srgbClr val="000000"/>
                          </a:solidFill>
                          <a:effectLst/>
                          <a:latin typeface="Calibri" panose="020F0502020204030204" pitchFamily="34" charset="0"/>
                        </a:rPr>
                        <a:t>Cartouches et tuners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Stockés et récupérés par le fournisseur</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cf contrat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826871"/>
                  </a:ext>
                </a:extLst>
              </a:tr>
            </a:tbl>
          </a:graphicData>
        </a:graphic>
      </p:graphicFrame>
    </p:spTree>
    <p:extLst>
      <p:ext uri="{BB962C8B-B14F-4D97-AF65-F5344CB8AC3E}">
        <p14:creationId xmlns:p14="http://schemas.microsoft.com/office/powerpoint/2010/main" val="9030737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15</a:t>
            </a:fld>
            <a:endParaRPr lang="fr-FR"/>
          </a:p>
        </p:txBody>
      </p:sp>
      <p:sp>
        <p:nvSpPr>
          <p:cNvPr id="7" name="Rectangle 3"/>
          <p:cNvSpPr txBox="1">
            <a:spLocks noChangeArrowheads="1"/>
          </p:cNvSpPr>
          <p:nvPr/>
        </p:nvSpPr>
        <p:spPr bwMode="auto">
          <a:xfrm>
            <a:off x="144016" y="646264"/>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2000" b="1" kern="0" dirty="0" smtClean="0"/>
              <a:t>Transport des déchets verts et espaces verts</a:t>
            </a:r>
          </a:p>
          <a:p>
            <a:pPr marL="581025" lvl="2" indent="0">
              <a:spcBef>
                <a:spcPts val="0"/>
              </a:spcBef>
              <a:buNone/>
            </a:pPr>
            <a:endParaRPr lang="fr-FR" sz="1800" kern="0" dirty="0" smtClean="0">
              <a:solidFill>
                <a:srgbClr val="1C5840"/>
              </a:solidFill>
            </a:endParaRPr>
          </a:p>
          <a:p>
            <a:pPr marL="581025" lvl="2" indent="0">
              <a:spcBef>
                <a:spcPts val="0"/>
              </a:spcBef>
              <a:buNone/>
            </a:pPr>
            <a:endParaRPr lang="fr-FR" sz="1800" kern="0" dirty="0">
              <a:solidFill>
                <a:srgbClr val="1C5840"/>
              </a:solidFill>
            </a:endParaRPr>
          </a:p>
          <a:p>
            <a:pPr marL="581025" lvl="2" indent="0">
              <a:spcBef>
                <a:spcPts val="1200"/>
              </a:spcBef>
              <a:buNone/>
            </a:pPr>
            <a:endParaRPr lang="fr-FR" sz="2000" kern="0" dirty="0" smtClean="0"/>
          </a:p>
          <a:p>
            <a:pPr marL="1038225" lvl="2" indent="-457200"/>
            <a:endParaRPr lang="fr-FR" sz="2000" kern="0" dirty="0" smtClean="0"/>
          </a:p>
          <a:p>
            <a:pPr>
              <a:buFont typeface="Times New Roman" pitchFamily="18" charset="0"/>
              <a:buNone/>
            </a:pPr>
            <a:endParaRPr lang="fr-FR" sz="2400" kern="0" dirty="0" smtClean="0"/>
          </a:p>
          <a:p>
            <a:pPr>
              <a:buFont typeface="Times New Roman" pitchFamily="18" charset="0"/>
              <a:buNone/>
            </a:pPr>
            <a:endParaRPr lang="fr-FR" sz="2400" kern="0" dirty="0" smtClean="0"/>
          </a:p>
          <a:p>
            <a:pPr lvl="3"/>
            <a:endParaRPr lang="fr-FR" sz="1600" kern="0" dirty="0" smtClean="0"/>
          </a:p>
          <a:p>
            <a:pPr lvl="3"/>
            <a:endParaRPr lang="fr-FR" sz="16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241400"/>
            <a:ext cx="3684884" cy="2763663"/>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980" y="1828408"/>
            <a:ext cx="4696056" cy="3522042"/>
          </a:xfrm>
          <a:prstGeom prst="rect">
            <a:avLst/>
          </a:prstGeom>
        </p:spPr>
      </p:pic>
    </p:spTree>
    <p:extLst>
      <p:ext uri="{BB962C8B-B14F-4D97-AF65-F5344CB8AC3E}">
        <p14:creationId xmlns:p14="http://schemas.microsoft.com/office/powerpoint/2010/main" val="2594611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16</a:t>
            </a:fld>
            <a:endParaRPr lang="fr-FR"/>
          </a:p>
        </p:txBody>
      </p:sp>
      <p:sp>
        <p:nvSpPr>
          <p:cNvPr id="7" name="Rectangle 3"/>
          <p:cNvSpPr txBox="1">
            <a:spLocks noChangeArrowheads="1"/>
          </p:cNvSpPr>
          <p:nvPr/>
        </p:nvSpPr>
        <p:spPr bwMode="auto">
          <a:xfrm>
            <a:off x="0" y="620688"/>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2000" b="1" kern="0" dirty="0" smtClean="0"/>
              <a:t>Autre déchets de restauration + autres déchets</a:t>
            </a:r>
          </a:p>
          <a:p>
            <a:pPr marL="581025" lvl="2" indent="0">
              <a:spcBef>
                <a:spcPts val="0"/>
              </a:spcBef>
              <a:buNone/>
            </a:pPr>
            <a:endParaRPr lang="fr-FR" sz="1800" kern="0" dirty="0" smtClean="0">
              <a:solidFill>
                <a:srgbClr val="1C5840"/>
              </a:solidFill>
            </a:endParaRPr>
          </a:p>
          <a:p>
            <a:pPr marL="581025" lvl="2" indent="0">
              <a:spcBef>
                <a:spcPts val="0"/>
              </a:spcBef>
              <a:buNone/>
            </a:pPr>
            <a:endParaRPr lang="fr-FR" sz="1800" kern="0" dirty="0">
              <a:solidFill>
                <a:srgbClr val="1C5840"/>
              </a:solidFill>
            </a:endParaRPr>
          </a:p>
          <a:p>
            <a:pPr marL="581025" lvl="2" indent="0">
              <a:spcBef>
                <a:spcPts val="1200"/>
              </a:spcBef>
              <a:buNone/>
            </a:pPr>
            <a:endParaRPr lang="fr-FR" sz="2000" kern="0" dirty="0" smtClean="0"/>
          </a:p>
          <a:p>
            <a:pPr marL="1038225" lvl="2" indent="-457200"/>
            <a:endParaRPr lang="fr-FR" sz="2000" kern="0" dirty="0" smtClean="0"/>
          </a:p>
          <a:p>
            <a:pPr>
              <a:buFont typeface="Times New Roman" pitchFamily="18" charset="0"/>
              <a:buNone/>
            </a:pPr>
            <a:endParaRPr lang="fr-FR" sz="2400" kern="0" dirty="0" smtClean="0"/>
          </a:p>
          <a:p>
            <a:pPr>
              <a:buFont typeface="Times New Roman" pitchFamily="18" charset="0"/>
              <a:buNone/>
            </a:pPr>
            <a:endParaRPr lang="fr-FR" sz="2400" kern="0" dirty="0" smtClean="0"/>
          </a:p>
          <a:p>
            <a:pPr lvl="3"/>
            <a:endParaRPr lang="fr-FR" sz="1600" kern="0" dirty="0" smtClean="0"/>
          </a:p>
          <a:p>
            <a:pPr lvl="3"/>
            <a:endParaRPr lang="fr-FR" sz="16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2406611652"/>
              </p:ext>
            </p:extLst>
          </p:nvPr>
        </p:nvGraphicFramePr>
        <p:xfrm>
          <a:off x="323528" y="1169517"/>
          <a:ext cx="8518848" cy="5142549"/>
        </p:xfrm>
        <a:graphic>
          <a:graphicData uri="http://schemas.openxmlformats.org/drawingml/2006/table">
            <a:tbl>
              <a:tblPr/>
              <a:tblGrid>
                <a:gridCol w="1249795">
                  <a:extLst>
                    <a:ext uri="{9D8B030D-6E8A-4147-A177-3AD203B41FA5}">
                      <a16:colId xmlns:a16="http://schemas.microsoft.com/office/drawing/2014/main" val="545975794"/>
                    </a:ext>
                  </a:extLst>
                </a:gridCol>
                <a:gridCol w="2674793">
                  <a:extLst>
                    <a:ext uri="{9D8B030D-6E8A-4147-A177-3AD203B41FA5}">
                      <a16:colId xmlns:a16="http://schemas.microsoft.com/office/drawing/2014/main" val="2627918532"/>
                    </a:ext>
                  </a:extLst>
                </a:gridCol>
                <a:gridCol w="638524">
                  <a:extLst>
                    <a:ext uri="{9D8B030D-6E8A-4147-A177-3AD203B41FA5}">
                      <a16:colId xmlns:a16="http://schemas.microsoft.com/office/drawing/2014/main" val="833300036"/>
                    </a:ext>
                  </a:extLst>
                </a:gridCol>
                <a:gridCol w="700819">
                  <a:extLst>
                    <a:ext uri="{9D8B030D-6E8A-4147-A177-3AD203B41FA5}">
                      <a16:colId xmlns:a16="http://schemas.microsoft.com/office/drawing/2014/main" val="3998355556"/>
                    </a:ext>
                  </a:extLst>
                </a:gridCol>
                <a:gridCol w="809836">
                  <a:extLst>
                    <a:ext uri="{9D8B030D-6E8A-4147-A177-3AD203B41FA5}">
                      <a16:colId xmlns:a16="http://schemas.microsoft.com/office/drawing/2014/main" val="2516726969"/>
                    </a:ext>
                  </a:extLst>
                </a:gridCol>
                <a:gridCol w="685246">
                  <a:extLst>
                    <a:ext uri="{9D8B030D-6E8A-4147-A177-3AD203B41FA5}">
                      <a16:colId xmlns:a16="http://schemas.microsoft.com/office/drawing/2014/main" val="1215657703"/>
                    </a:ext>
                  </a:extLst>
                </a:gridCol>
                <a:gridCol w="1759835">
                  <a:extLst>
                    <a:ext uri="{9D8B030D-6E8A-4147-A177-3AD203B41FA5}">
                      <a16:colId xmlns:a16="http://schemas.microsoft.com/office/drawing/2014/main" val="2421114049"/>
                    </a:ext>
                  </a:extLst>
                </a:gridCol>
              </a:tblGrid>
              <a:tr h="381767">
                <a:tc>
                  <a:txBody>
                    <a:bodyPr/>
                    <a:lstStyle/>
                    <a:p>
                      <a:pPr algn="l" fontAlgn="ctr"/>
                      <a:r>
                        <a:rPr lang="fr-FR" sz="18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lang="fr-FR" sz="1800" b="1" i="0" u="none" strike="noStrike">
                          <a:solidFill>
                            <a:srgbClr val="000000"/>
                          </a:solidFill>
                          <a:effectLst/>
                          <a:latin typeface="Calibri" panose="020F0502020204030204" pitchFamily="34" charset="0"/>
                        </a:rPr>
                        <a:t>Pratiques actuelles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85B"/>
                    </a:solidFill>
                  </a:tcPr>
                </a:tc>
                <a:tc rowSpan="2" gridSpan="4">
                  <a:txBody>
                    <a:bodyPr/>
                    <a:lstStyle/>
                    <a:p>
                      <a:pPr algn="ctr" fontAlgn="t"/>
                      <a:r>
                        <a:rPr lang="fr-FR" sz="2000" b="1" i="0" u="none" strike="noStrike">
                          <a:solidFill>
                            <a:srgbClr val="000000"/>
                          </a:solidFill>
                          <a:effectLst/>
                          <a:latin typeface="Calibri" panose="020F0502020204030204" pitchFamily="34" charset="0"/>
                        </a:rPr>
                        <a:t>Informations quantitatives</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3">
                  <a:txBody>
                    <a:bodyPr/>
                    <a:lstStyle/>
                    <a:p>
                      <a:pPr algn="ctr" fontAlgn="t"/>
                      <a:r>
                        <a:rPr lang="fr-FR" sz="1800" b="1" i="0" u="none" strike="noStrike">
                          <a:solidFill>
                            <a:srgbClr val="000000"/>
                          </a:solidFill>
                          <a:effectLst/>
                          <a:latin typeface="Calibri" panose="020F0502020204030204" pitchFamily="34" charset="0"/>
                        </a:rPr>
                        <a:t>PB à résoudre</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234306355"/>
                  </a:ext>
                </a:extLst>
              </a:tr>
              <a:tr h="340864">
                <a:tc>
                  <a:txBody>
                    <a:bodyPr/>
                    <a:lstStyle/>
                    <a:p>
                      <a:pPr algn="l" fontAlgn="t"/>
                      <a:r>
                        <a:rPr lang="fr-FR" sz="2000" b="1" i="0" u="none" strike="noStrike">
                          <a:solidFill>
                            <a:srgbClr val="000000"/>
                          </a:solidFill>
                          <a:effectLst/>
                          <a:latin typeface="Calibri" panose="020F0502020204030204" pitchFamily="34" charset="0"/>
                        </a:rPr>
                        <a:t> </a:t>
                      </a:r>
                    </a:p>
                  </a:txBody>
                  <a:tcPr marL="9525" marR="9525" marT="9525"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vMerge="1">
                  <a:txBody>
                    <a:bodyPr/>
                    <a:lstStyle/>
                    <a:p>
                      <a:endParaRPr lang="fr-FR"/>
                    </a:p>
                  </a:txBody>
                  <a:tcPr/>
                </a:tc>
                <a:extLst>
                  <a:ext uri="{0D108BD9-81ED-4DB2-BD59-A6C34878D82A}">
                    <a16:rowId xmlns:a16="http://schemas.microsoft.com/office/drawing/2014/main" val="418509864"/>
                  </a:ext>
                </a:extLst>
              </a:tr>
              <a:tr h="537201">
                <a:tc>
                  <a:txBody>
                    <a:bodyPr/>
                    <a:lstStyle/>
                    <a:p>
                      <a:pPr algn="l" fontAlgn="t"/>
                      <a:endParaRPr lang="fr-FR" sz="2000" b="1" i="0" u="none" strike="noStrike">
                        <a:solidFill>
                          <a:srgbClr val="000000"/>
                        </a:solidFill>
                        <a:effectLst/>
                        <a:latin typeface="Calibri" panose="020F050202020403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1050" b="0" i="0" u="none" strike="noStrike">
                          <a:solidFill>
                            <a:srgbClr val="000000"/>
                          </a:solidFill>
                          <a:effectLst/>
                          <a:latin typeface="Calibri" panose="020F0502020204030204" pitchFamily="34" charset="0"/>
                        </a:rPr>
                        <a:t>TOTAL ANNUEL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050" b="0" i="0" u="none" strike="noStrike">
                          <a:solidFill>
                            <a:srgbClr val="000000"/>
                          </a:solidFill>
                          <a:effectLst/>
                          <a:latin typeface="Calibri" panose="020F0502020204030204" pitchFamily="34" charset="0"/>
                        </a:rPr>
                        <a:t>COUT GLOBAL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000000"/>
                          </a:solidFill>
                          <a:effectLst/>
                          <a:latin typeface="Calibri" panose="020F0502020204030204" pitchFamily="34" charset="0"/>
                        </a:rPr>
                        <a:t>Opérateur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FF0000"/>
                          </a:solidFill>
                          <a:effectLst/>
                          <a:latin typeface="Calibri" panose="020F0502020204030204" pitchFamily="34" charset="0"/>
                        </a:rPr>
                        <a:t>Qté par élèves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fr-FR"/>
                    </a:p>
                  </a:txBody>
                  <a:tcPr/>
                </a:tc>
                <a:extLst>
                  <a:ext uri="{0D108BD9-81ED-4DB2-BD59-A6C34878D82A}">
                    <a16:rowId xmlns:a16="http://schemas.microsoft.com/office/drawing/2014/main" val="1546571877"/>
                  </a:ext>
                </a:extLst>
              </a:tr>
              <a:tr h="1453443">
                <a:tc>
                  <a:txBody>
                    <a:bodyPr/>
                    <a:lstStyle/>
                    <a:p>
                      <a:pPr algn="l" fontAlgn="t"/>
                      <a:r>
                        <a:rPr lang="fr-FR" sz="1600" b="1" i="0" u="none" strike="noStrike">
                          <a:solidFill>
                            <a:srgbClr val="000000"/>
                          </a:solidFill>
                          <a:effectLst/>
                          <a:latin typeface="Calibri" panose="020F0502020204030204" pitchFamily="34" charset="0"/>
                        </a:rPr>
                        <a:t>Déchets toxiques (résidus et emballages de peintures, solvant, produits de labo…)</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Petit volume stocké et apporté au fur et à mesure en déchèterie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gratuit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FF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094179"/>
                  </a:ext>
                </a:extLst>
              </a:tr>
              <a:tr h="1922472">
                <a:tc>
                  <a:txBody>
                    <a:bodyPr/>
                    <a:lstStyle/>
                    <a:p>
                      <a:pPr algn="l" fontAlgn="t"/>
                      <a:r>
                        <a:rPr lang="fr-FR" sz="1600" b="1" i="0" u="none" strike="noStrike">
                          <a:solidFill>
                            <a:srgbClr val="000000"/>
                          </a:solidFill>
                          <a:effectLst/>
                          <a:latin typeface="Calibri" panose="020F0502020204030204" pitchFamily="34" charset="0"/>
                        </a:rPr>
                        <a:t>DASRI</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1 boite pour les déchets piquants-tranchants (seringue, lame scapel…) &gt; ENLEVEMENT 2 fois par an</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1 sac spécifiques transparent (autres déchets de soin) vidé 1 fois par semaine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cf contrat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FF0000"/>
                          </a:solidFill>
                          <a:effectLst/>
                          <a:latin typeface="Calibri" panose="020F0502020204030204" pitchFamily="34" charset="0"/>
                        </a:rPr>
                        <a:t>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24917"/>
                  </a:ext>
                </a:extLst>
              </a:tr>
            </a:tbl>
          </a:graphicData>
        </a:graphic>
      </p:graphicFrame>
    </p:spTree>
    <p:extLst>
      <p:ext uri="{BB962C8B-B14F-4D97-AF65-F5344CB8AC3E}">
        <p14:creationId xmlns:p14="http://schemas.microsoft.com/office/powerpoint/2010/main" val="35519101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17</a:t>
            </a:fld>
            <a:endParaRPr lang="fr-FR"/>
          </a:p>
        </p:txBody>
      </p:sp>
      <p:sp>
        <p:nvSpPr>
          <p:cNvPr id="7" name="Rectangle 3"/>
          <p:cNvSpPr txBox="1">
            <a:spLocks noChangeArrowheads="1"/>
          </p:cNvSpPr>
          <p:nvPr/>
        </p:nvSpPr>
        <p:spPr bwMode="auto">
          <a:xfrm>
            <a:off x="0" y="620688"/>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2000" b="1" kern="0" dirty="0" smtClean="0"/>
              <a:t>Autre déchets de restauration + autres déchets</a:t>
            </a:r>
          </a:p>
          <a:p>
            <a:pPr marL="581025" lvl="2" indent="0">
              <a:spcBef>
                <a:spcPts val="0"/>
              </a:spcBef>
              <a:buNone/>
            </a:pPr>
            <a:endParaRPr lang="fr-FR" sz="1800" kern="0" dirty="0" smtClean="0">
              <a:solidFill>
                <a:srgbClr val="1C5840"/>
              </a:solidFill>
            </a:endParaRPr>
          </a:p>
          <a:p>
            <a:pPr marL="581025" lvl="2" indent="0">
              <a:spcBef>
                <a:spcPts val="0"/>
              </a:spcBef>
              <a:buNone/>
            </a:pPr>
            <a:endParaRPr lang="fr-FR" sz="1800" kern="0" dirty="0">
              <a:solidFill>
                <a:srgbClr val="1C5840"/>
              </a:solidFill>
            </a:endParaRPr>
          </a:p>
          <a:p>
            <a:pPr marL="581025" lvl="2" indent="0">
              <a:spcBef>
                <a:spcPts val="1200"/>
              </a:spcBef>
              <a:buNone/>
            </a:pPr>
            <a:endParaRPr lang="fr-FR" sz="2000" kern="0" dirty="0" smtClean="0"/>
          </a:p>
          <a:p>
            <a:pPr marL="1038225" lvl="2" indent="-457200"/>
            <a:endParaRPr lang="fr-FR" sz="2000" kern="0" dirty="0" smtClean="0"/>
          </a:p>
          <a:p>
            <a:pPr>
              <a:buFont typeface="Times New Roman" pitchFamily="18" charset="0"/>
              <a:buNone/>
            </a:pPr>
            <a:endParaRPr lang="fr-FR" sz="2400" kern="0" dirty="0" smtClean="0"/>
          </a:p>
          <a:p>
            <a:pPr>
              <a:buFont typeface="Times New Roman" pitchFamily="18" charset="0"/>
              <a:buNone/>
            </a:pPr>
            <a:endParaRPr lang="fr-FR" sz="2400" kern="0" dirty="0" smtClean="0"/>
          </a:p>
          <a:p>
            <a:pPr lvl="3"/>
            <a:endParaRPr lang="fr-FR" sz="1600" kern="0" dirty="0" smtClean="0"/>
          </a:p>
          <a:p>
            <a:pPr lvl="3"/>
            <a:endParaRPr lang="fr-FR" sz="16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76116" y="1774084"/>
            <a:ext cx="4221088" cy="3165816"/>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093844" y="1607523"/>
            <a:ext cx="3236979" cy="2427734"/>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028265" y="3336697"/>
            <a:ext cx="3717032" cy="2787774"/>
          </a:xfrm>
          <a:prstGeom prst="rect">
            <a:avLst/>
          </a:prstGeom>
        </p:spPr>
      </p:pic>
    </p:spTree>
    <p:extLst>
      <p:ext uri="{BB962C8B-B14F-4D97-AF65-F5344CB8AC3E}">
        <p14:creationId xmlns:p14="http://schemas.microsoft.com/office/powerpoint/2010/main" val="41678686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18</a:t>
            </a:fld>
            <a:endParaRPr lang="fr-FR"/>
          </a:p>
        </p:txBody>
      </p:sp>
      <p:sp>
        <p:nvSpPr>
          <p:cNvPr id="7" name="Rectangle 3"/>
          <p:cNvSpPr txBox="1">
            <a:spLocks noChangeArrowheads="1"/>
          </p:cNvSpPr>
          <p:nvPr/>
        </p:nvSpPr>
        <p:spPr bwMode="auto">
          <a:xfrm>
            <a:off x="0" y="620688"/>
            <a:ext cx="9144000" cy="43204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2000" b="1" kern="0" dirty="0" smtClean="0"/>
              <a:t>Autres déchets + « </a:t>
            </a:r>
            <a:r>
              <a:rPr lang="fr-FR" sz="2000" b="1" kern="0" dirty="0" err="1" smtClean="0"/>
              <a:t>Omr</a:t>
            </a:r>
            <a:r>
              <a:rPr lang="fr-FR" sz="2000" b="1" kern="0" dirty="0" smtClean="0"/>
              <a:t> » </a:t>
            </a:r>
            <a:r>
              <a:rPr lang="fr-FR" sz="1800" b="1" kern="0" dirty="0" smtClean="0"/>
              <a:t>(Ordure ménagères résiduelles)</a:t>
            </a:r>
          </a:p>
          <a:p>
            <a:pPr marL="581025" lvl="2" indent="0">
              <a:spcBef>
                <a:spcPts val="0"/>
              </a:spcBef>
              <a:buNone/>
            </a:pPr>
            <a:endParaRPr lang="fr-FR" sz="1800" kern="0" dirty="0" smtClean="0">
              <a:solidFill>
                <a:srgbClr val="1C5840"/>
              </a:solidFill>
            </a:endParaRPr>
          </a:p>
          <a:p>
            <a:pPr marL="581025" lvl="2" indent="0">
              <a:spcBef>
                <a:spcPts val="0"/>
              </a:spcBef>
              <a:buNone/>
            </a:pPr>
            <a:endParaRPr lang="fr-FR" sz="1800" kern="0" dirty="0">
              <a:solidFill>
                <a:srgbClr val="1C5840"/>
              </a:solidFill>
            </a:endParaRPr>
          </a:p>
          <a:p>
            <a:pPr marL="581025" lvl="2" indent="0">
              <a:spcBef>
                <a:spcPts val="1200"/>
              </a:spcBef>
              <a:buNone/>
            </a:pPr>
            <a:endParaRPr lang="fr-FR" sz="2000" kern="0" dirty="0" smtClean="0"/>
          </a:p>
          <a:p>
            <a:pPr marL="1038225" lvl="2" indent="-457200"/>
            <a:endParaRPr lang="fr-FR" sz="2000" kern="0" dirty="0" smtClean="0"/>
          </a:p>
          <a:p>
            <a:pPr>
              <a:buFont typeface="Times New Roman" pitchFamily="18" charset="0"/>
              <a:buNone/>
            </a:pPr>
            <a:endParaRPr lang="fr-FR" sz="2400" kern="0" dirty="0" smtClean="0"/>
          </a:p>
          <a:p>
            <a:pPr>
              <a:buFont typeface="Times New Roman" pitchFamily="18" charset="0"/>
              <a:buNone/>
            </a:pPr>
            <a:endParaRPr lang="fr-FR" sz="2400" kern="0" dirty="0" smtClean="0"/>
          </a:p>
          <a:p>
            <a:pPr lvl="3"/>
            <a:endParaRPr lang="fr-FR" sz="1600" kern="0" dirty="0" smtClean="0"/>
          </a:p>
          <a:p>
            <a:pPr lvl="3"/>
            <a:endParaRPr lang="fr-FR" sz="16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966420730"/>
              </p:ext>
            </p:extLst>
          </p:nvPr>
        </p:nvGraphicFramePr>
        <p:xfrm>
          <a:off x="179512" y="1124744"/>
          <a:ext cx="8784976" cy="5353472"/>
        </p:xfrm>
        <a:graphic>
          <a:graphicData uri="http://schemas.openxmlformats.org/drawingml/2006/table">
            <a:tbl>
              <a:tblPr/>
              <a:tblGrid>
                <a:gridCol w="1080120">
                  <a:extLst>
                    <a:ext uri="{9D8B030D-6E8A-4147-A177-3AD203B41FA5}">
                      <a16:colId xmlns:a16="http://schemas.microsoft.com/office/drawing/2014/main" val="4064347906"/>
                    </a:ext>
                  </a:extLst>
                </a:gridCol>
                <a:gridCol w="2967072">
                  <a:extLst>
                    <a:ext uri="{9D8B030D-6E8A-4147-A177-3AD203B41FA5}">
                      <a16:colId xmlns:a16="http://schemas.microsoft.com/office/drawing/2014/main" val="1246666127"/>
                    </a:ext>
                  </a:extLst>
                </a:gridCol>
                <a:gridCol w="658472">
                  <a:extLst>
                    <a:ext uri="{9D8B030D-6E8A-4147-A177-3AD203B41FA5}">
                      <a16:colId xmlns:a16="http://schemas.microsoft.com/office/drawing/2014/main" val="1126948383"/>
                    </a:ext>
                  </a:extLst>
                </a:gridCol>
                <a:gridCol w="722713">
                  <a:extLst>
                    <a:ext uri="{9D8B030D-6E8A-4147-A177-3AD203B41FA5}">
                      <a16:colId xmlns:a16="http://schemas.microsoft.com/office/drawing/2014/main" val="2420461092"/>
                    </a:ext>
                  </a:extLst>
                </a:gridCol>
                <a:gridCol w="835135">
                  <a:extLst>
                    <a:ext uri="{9D8B030D-6E8A-4147-A177-3AD203B41FA5}">
                      <a16:colId xmlns:a16="http://schemas.microsoft.com/office/drawing/2014/main" val="2980829100"/>
                    </a:ext>
                  </a:extLst>
                </a:gridCol>
                <a:gridCol w="1081304">
                  <a:extLst>
                    <a:ext uri="{9D8B030D-6E8A-4147-A177-3AD203B41FA5}">
                      <a16:colId xmlns:a16="http://schemas.microsoft.com/office/drawing/2014/main" val="3282857515"/>
                    </a:ext>
                  </a:extLst>
                </a:gridCol>
                <a:gridCol w="1440160">
                  <a:extLst>
                    <a:ext uri="{9D8B030D-6E8A-4147-A177-3AD203B41FA5}">
                      <a16:colId xmlns:a16="http://schemas.microsoft.com/office/drawing/2014/main" val="638275250"/>
                    </a:ext>
                  </a:extLst>
                </a:gridCol>
              </a:tblGrid>
              <a:tr h="340491">
                <a:tc>
                  <a:txBody>
                    <a:bodyPr/>
                    <a:lstStyle/>
                    <a:p>
                      <a:pPr algn="l" fontAlgn="ctr"/>
                      <a:r>
                        <a:rPr lang="fr-FR" sz="18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3">
                  <a:txBody>
                    <a:bodyPr/>
                    <a:lstStyle/>
                    <a:p>
                      <a:pPr algn="ctr" fontAlgn="ctr"/>
                      <a:r>
                        <a:rPr lang="fr-FR" sz="1800" b="1" i="0" u="none" strike="noStrike">
                          <a:solidFill>
                            <a:srgbClr val="000000"/>
                          </a:solidFill>
                          <a:effectLst/>
                          <a:latin typeface="Calibri" panose="020F0502020204030204" pitchFamily="34" charset="0"/>
                        </a:rPr>
                        <a:t>Pratiques actuelles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85B"/>
                    </a:solidFill>
                  </a:tcPr>
                </a:tc>
                <a:tc rowSpan="2" gridSpan="4">
                  <a:txBody>
                    <a:bodyPr/>
                    <a:lstStyle/>
                    <a:p>
                      <a:pPr algn="ctr" fontAlgn="t"/>
                      <a:r>
                        <a:rPr lang="fr-FR" sz="2000" b="1" i="0" u="none" strike="noStrike">
                          <a:solidFill>
                            <a:srgbClr val="000000"/>
                          </a:solidFill>
                          <a:effectLst/>
                          <a:latin typeface="Calibri" panose="020F0502020204030204" pitchFamily="34" charset="0"/>
                        </a:rPr>
                        <a:t>Informations quantitatives</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hMerge="1">
                  <a:txBody>
                    <a:bodyPr/>
                    <a:lstStyle/>
                    <a:p>
                      <a:endParaRPr lang="fr-FR"/>
                    </a:p>
                  </a:txBody>
                  <a:tcPr/>
                </a:tc>
                <a:tc rowSpan="2" hMerge="1">
                  <a:txBody>
                    <a:bodyPr/>
                    <a:lstStyle/>
                    <a:p>
                      <a:endParaRPr lang="fr-FR"/>
                    </a:p>
                  </a:txBody>
                  <a:tcPr/>
                </a:tc>
                <a:tc rowSpan="2" hMerge="1">
                  <a:txBody>
                    <a:bodyPr/>
                    <a:lstStyle/>
                    <a:p>
                      <a:endParaRPr lang="fr-FR"/>
                    </a:p>
                  </a:txBody>
                  <a:tcPr/>
                </a:tc>
                <a:tc rowSpan="3">
                  <a:txBody>
                    <a:bodyPr/>
                    <a:lstStyle/>
                    <a:p>
                      <a:pPr algn="ctr" fontAlgn="t"/>
                      <a:r>
                        <a:rPr lang="fr-FR" sz="1800" b="1" i="0" u="none" strike="noStrike">
                          <a:solidFill>
                            <a:srgbClr val="000000"/>
                          </a:solidFill>
                          <a:effectLst/>
                          <a:latin typeface="Calibri" panose="020F0502020204030204" pitchFamily="34" charset="0"/>
                        </a:rPr>
                        <a:t>PB à résoudre</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05556796"/>
                  </a:ext>
                </a:extLst>
              </a:tr>
              <a:tr h="304010">
                <a:tc>
                  <a:txBody>
                    <a:bodyPr/>
                    <a:lstStyle/>
                    <a:p>
                      <a:pPr algn="l" fontAlgn="t"/>
                      <a:r>
                        <a:rPr lang="fr-FR" sz="2000" b="1" i="0" u="none" strike="noStrike">
                          <a:solidFill>
                            <a:srgbClr val="000000"/>
                          </a:solidFill>
                          <a:effectLst/>
                          <a:latin typeface="Calibri" panose="020F0502020204030204" pitchFamily="34" charset="0"/>
                        </a:rPr>
                        <a:t> </a:t>
                      </a:r>
                    </a:p>
                  </a:txBody>
                  <a:tcPr marL="9525" marR="9525" marT="9525"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lang="fr-FR"/>
                    </a:p>
                  </a:txBody>
                  <a:tcPr/>
                </a:tc>
                <a:tc gridSpan="4" vMerge="1">
                  <a:txBody>
                    <a:bodyPr/>
                    <a:lstStyle/>
                    <a:p>
                      <a:endParaRPr lang="fr-FR"/>
                    </a:p>
                  </a:txBody>
                  <a:tcPr/>
                </a:tc>
                <a:tc hMerge="1" vMerge="1">
                  <a:txBody>
                    <a:bodyPr/>
                    <a:lstStyle/>
                    <a:p>
                      <a:endParaRPr lang="fr-FR"/>
                    </a:p>
                  </a:txBody>
                  <a:tcPr/>
                </a:tc>
                <a:tc hMerge="1" vMerge="1">
                  <a:txBody>
                    <a:bodyPr/>
                    <a:lstStyle/>
                    <a:p>
                      <a:endParaRPr lang="fr-FR"/>
                    </a:p>
                  </a:txBody>
                  <a:tcPr/>
                </a:tc>
                <a:tc hMerge="1" vMerge="1">
                  <a:txBody>
                    <a:bodyPr/>
                    <a:lstStyle/>
                    <a:p>
                      <a:endParaRPr lang="fr-FR"/>
                    </a:p>
                  </a:txBody>
                  <a:tcPr/>
                </a:tc>
                <a:tc vMerge="1">
                  <a:txBody>
                    <a:bodyPr/>
                    <a:lstStyle/>
                    <a:p>
                      <a:endParaRPr lang="fr-FR"/>
                    </a:p>
                  </a:txBody>
                  <a:tcPr/>
                </a:tc>
                <a:extLst>
                  <a:ext uri="{0D108BD9-81ED-4DB2-BD59-A6C34878D82A}">
                    <a16:rowId xmlns:a16="http://schemas.microsoft.com/office/drawing/2014/main" val="1775033704"/>
                  </a:ext>
                </a:extLst>
              </a:tr>
              <a:tr h="479118">
                <a:tc>
                  <a:txBody>
                    <a:bodyPr/>
                    <a:lstStyle/>
                    <a:p>
                      <a:pPr algn="l" fontAlgn="t"/>
                      <a:endParaRPr lang="fr-FR" sz="2000" b="1" i="0" u="none" strike="noStrike">
                        <a:solidFill>
                          <a:srgbClr val="000000"/>
                        </a:solidFill>
                        <a:effectLst/>
                        <a:latin typeface="Calibri" panose="020F050202020403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1050" b="0" i="0" u="none" strike="noStrike">
                          <a:solidFill>
                            <a:srgbClr val="000000"/>
                          </a:solidFill>
                          <a:effectLst/>
                          <a:latin typeface="Calibri" panose="020F0502020204030204" pitchFamily="34" charset="0"/>
                        </a:rPr>
                        <a:t>TOTAL ANNUEL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050" b="0" i="0" u="none" strike="noStrike">
                          <a:solidFill>
                            <a:srgbClr val="000000"/>
                          </a:solidFill>
                          <a:effectLst/>
                          <a:latin typeface="Calibri" panose="020F0502020204030204" pitchFamily="34" charset="0"/>
                        </a:rPr>
                        <a:t>COUT GLOBAL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000000"/>
                          </a:solidFill>
                          <a:effectLst/>
                          <a:latin typeface="Calibri" panose="020F0502020204030204" pitchFamily="34" charset="0"/>
                        </a:rPr>
                        <a:t>Opérateur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FF0000"/>
                          </a:solidFill>
                          <a:effectLst/>
                          <a:latin typeface="Calibri" panose="020F0502020204030204" pitchFamily="34" charset="0"/>
                        </a:rPr>
                        <a:t>Qté par élèves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fr-FR"/>
                    </a:p>
                  </a:txBody>
                  <a:tcPr/>
                </a:tc>
                <a:extLst>
                  <a:ext uri="{0D108BD9-81ED-4DB2-BD59-A6C34878D82A}">
                    <a16:rowId xmlns:a16="http://schemas.microsoft.com/office/drawing/2014/main" val="2306626672"/>
                  </a:ext>
                </a:extLst>
              </a:tr>
              <a:tr h="1691271">
                <a:tc>
                  <a:txBody>
                    <a:bodyPr/>
                    <a:lstStyle/>
                    <a:p>
                      <a:pPr algn="l" fontAlgn="t"/>
                      <a:r>
                        <a:rPr lang="fr-FR" sz="1600" b="1" i="0" u="none" strike="noStrike">
                          <a:solidFill>
                            <a:srgbClr val="000000"/>
                          </a:solidFill>
                          <a:effectLst/>
                          <a:latin typeface="Calibri" panose="020F0502020204030204" pitchFamily="34" charset="0"/>
                        </a:rPr>
                        <a:t>DEEE</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Les vieux ordinateurs, machines, à laver….usagés sont stockées par les OP au niveau du "service informatique" &gt; transportés chez un récupérateur (marché Région ?). </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Néons, ampoules&gt; apportés au </a:t>
                      </a:r>
                      <a:r>
                        <a:rPr lang="fr-FR" sz="1600" b="0" i="0" u="none" strike="noStrike" dirty="0" smtClean="0">
                          <a:solidFill>
                            <a:srgbClr val="000000"/>
                          </a:solidFill>
                          <a:effectLst/>
                          <a:latin typeface="Calibri" panose="020F0502020204030204" pitchFamily="34" charset="0"/>
                        </a:rPr>
                        <a:t>fournisseur</a:t>
                      </a:r>
                      <a:endParaRPr lang="fr-FR" sz="1600" b="0" i="0" u="none" strike="noStrike" dirty="0">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marché Région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0674"/>
                  </a:ext>
                </a:extLst>
              </a:tr>
              <a:tr h="522896">
                <a:tc>
                  <a:txBody>
                    <a:bodyPr/>
                    <a:lstStyle/>
                    <a:p>
                      <a:pPr algn="l" fontAlgn="t"/>
                      <a:r>
                        <a:rPr lang="fr-FR" sz="1600" b="1" i="0" u="none" strike="noStrike">
                          <a:solidFill>
                            <a:srgbClr val="000000"/>
                          </a:solidFill>
                          <a:effectLst/>
                          <a:latin typeface="Calibri" panose="020F0502020204030204" pitchFamily="34" charset="0"/>
                        </a:rPr>
                        <a:t>Métaux</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Triés, stockés et revendus </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vente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Azur Métaux</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226761"/>
                  </a:ext>
                </a:extLst>
              </a:tr>
              <a:tr h="654228">
                <a:tc>
                  <a:txBody>
                    <a:bodyPr/>
                    <a:lstStyle/>
                    <a:p>
                      <a:pPr algn="l" fontAlgn="t"/>
                      <a:r>
                        <a:rPr lang="fr-FR" sz="1600" b="1" i="0" u="none" strike="noStrike">
                          <a:solidFill>
                            <a:srgbClr val="000000"/>
                          </a:solidFill>
                          <a:effectLst/>
                          <a:latin typeface="Calibri" panose="020F0502020204030204" pitchFamily="34" charset="0"/>
                        </a:rPr>
                        <a:t>Vieux mobilier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Donné à des associations </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Sinon démonté et apport en déchèterie et métaux revendus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gratuit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a:solidFill>
                            <a:srgbClr val="000000"/>
                          </a:solidFill>
                          <a:effectLst/>
                          <a:latin typeface="Calibri" panose="020F0502020204030204" pitchFamily="34" charset="0"/>
                        </a:rPr>
                        <a:t>OK bonne gestion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082920"/>
                  </a:ext>
                </a:extLst>
              </a:tr>
              <a:tr h="868251">
                <a:tc>
                  <a:txBody>
                    <a:bodyPr/>
                    <a:lstStyle/>
                    <a:p>
                      <a:pPr algn="l" fontAlgn="t"/>
                      <a:r>
                        <a:rPr lang="fr-FR" sz="1600" b="1" i="0" u="none" strike="noStrike">
                          <a:solidFill>
                            <a:srgbClr val="000000"/>
                          </a:solidFill>
                          <a:effectLst/>
                          <a:latin typeface="Calibri" panose="020F0502020204030204" pitchFamily="34" charset="0"/>
                        </a:rPr>
                        <a:t>Omr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dirty="0">
                          <a:solidFill>
                            <a:srgbClr val="000000"/>
                          </a:solidFill>
                          <a:effectLst/>
                          <a:latin typeface="Calibri" panose="020F0502020204030204" pitchFamily="34" charset="0"/>
                        </a:rPr>
                        <a:t>bacs 240 litres disséminés dans le lycée; </a:t>
                      </a:r>
                      <a:r>
                        <a:rPr lang="fr-FR" sz="1600" b="0" i="0" u="none" strike="noStrike" dirty="0" smtClean="0">
                          <a:solidFill>
                            <a:srgbClr val="000000"/>
                          </a:solidFill>
                          <a:effectLst/>
                          <a:latin typeface="Calibri" panose="020F0502020204030204" pitchFamily="34" charset="0"/>
                        </a:rPr>
                        <a:t>ramassés </a:t>
                      </a:r>
                      <a:r>
                        <a:rPr lang="fr-FR" sz="1600" b="0" i="0" u="none" strike="noStrike" dirty="0">
                          <a:solidFill>
                            <a:srgbClr val="000000"/>
                          </a:solidFill>
                          <a:effectLst/>
                          <a:latin typeface="Calibri" panose="020F0502020204030204" pitchFamily="34" charset="0"/>
                        </a:rPr>
                        <a:t>avec un petit véhicule vers l'aire de stockage des bacs (derrière la </a:t>
                      </a:r>
                      <a:r>
                        <a:rPr lang="fr-FR" sz="1600" b="0" i="0" u="none" strike="noStrike" dirty="0" smtClean="0">
                          <a:solidFill>
                            <a:srgbClr val="000000"/>
                          </a:solidFill>
                          <a:effectLst/>
                          <a:latin typeface="Calibri" panose="020F0502020204030204" pitchFamily="34" charset="0"/>
                        </a:rPr>
                        <a:t>restauration</a:t>
                      </a:r>
                    </a:p>
                    <a:p>
                      <a:pPr algn="l" fontAlgn="t"/>
                      <a:r>
                        <a:rPr lang="fr-FR" sz="1600" b="0" i="0" u="none" strike="noStrike" baseline="0" dirty="0" smtClean="0">
                          <a:solidFill>
                            <a:srgbClr val="000000"/>
                          </a:solidFill>
                          <a:effectLst/>
                          <a:latin typeface="Calibri" panose="020F0502020204030204" pitchFamily="34" charset="0"/>
                        </a:rPr>
                        <a:t>Réduction  de 7 à 5 bacs</a:t>
                      </a:r>
                      <a:endParaRPr lang="fr-FR" sz="1600" b="0" i="0" u="none" strike="noStrike" dirty="0">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000000"/>
                          </a:solidFill>
                          <a:effectLst/>
                          <a:latin typeface="Calibri" panose="020F0502020204030204" pitchFamily="34" charset="0"/>
                        </a:rPr>
                        <a:t>25000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TPM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FF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Réduire les quantités</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697883"/>
                  </a:ext>
                </a:extLst>
              </a:tr>
            </a:tbl>
          </a:graphicData>
        </a:graphic>
      </p:graphicFrame>
    </p:spTree>
    <p:extLst>
      <p:ext uri="{BB962C8B-B14F-4D97-AF65-F5344CB8AC3E}">
        <p14:creationId xmlns:p14="http://schemas.microsoft.com/office/powerpoint/2010/main" val="7448881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19</a:t>
            </a:fld>
            <a:endParaRPr lang="fr-FR"/>
          </a:p>
        </p:txBody>
      </p:sp>
      <p:sp>
        <p:nvSpPr>
          <p:cNvPr id="200707" name="Rectangle 3"/>
          <p:cNvSpPr>
            <a:spLocks noGrp="1" noChangeArrowheads="1"/>
          </p:cNvSpPr>
          <p:nvPr>
            <p:ph type="body" idx="1"/>
          </p:nvPr>
        </p:nvSpPr>
        <p:spPr>
          <a:xfrm>
            <a:off x="1061728" y="1340768"/>
            <a:ext cx="6984776" cy="4320133"/>
          </a:xfrm>
        </p:spPr>
        <p:txBody>
          <a:bodyPr/>
          <a:lstStyle/>
          <a:p>
            <a:pPr algn="ctr">
              <a:spcBef>
                <a:spcPts val="1200"/>
              </a:spcBef>
            </a:pPr>
            <a:r>
              <a:rPr lang="fr-FR" sz="2800" b="1" dirty="0" smtClean="0">
                <a:solidFill>
                  <a:srgbClr val="1C5840"/>
                </a:solidFill>
              </a:rPr>
              <a:t>Propositions pour le plan d’actions</a:t>
            </a:r>
            <a:endParaRPr lang="fr-FR" sz="2800" b="1" dirty="0">
              <a:solidFill>
                <a:srgbClr val="1C5840"/>
              </a:solidFill>
            </a:endParaRPr>
          </a:p>
          <a:p>
            <a:pPr algn="ctr">
              <a:buNone/>
            </a:pPr>
            <a:endParaRPr lang="fr-FR" sz="2400" dirty="0">
              <a:solidFill>
                <a:schemeClr val="tx1">
                  <a:lumMod val="65000"/>
                  <a:lumOff val="35000"/>
                </a:schemeClr>
              </a:solidFill>
            </a:endParaRPr>
          </a:p>
        </p:txBody>
      </p:sp>
    </p:spTree>
    <p:extLst>
      <p:ext uri="{BB962C8B-B14F-4D97-AF65-F5344CB8AC3E}">
        <p14:creationId xmlns:p14="http://schemas.microsoft.com/office/powerpoint/2010/main" val="13991028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a:t>
            </a:fld>
            <a:endParaRPr lang="fr-FR"/>
          </a:p>
        </p:txBody>
      </p:sp>
      <p:sp>
        <p:nvSpPr>
          <p:cNvPr id="200707" name="Rectangle 3"/>
          <p:cNvSpPr>
            <a:spLocks noGrp="1" noChangeArrowheads="1"/>
          </p:cNvSpPr>
          <p:nvPr>
            <p:ph type="body" idx="1"/>
          </p:nvPr>
        </p:nvSpPr>
        <p:spPr>
          <a:xfrm>
            <a:off x="1061728" y="1340768"/>
            <a:ext cx="6984776" cy="4320133"/>
          </a:xfrm>
        </p:spPr>
        <p:txBody>
          <a:bodyPr/>
          <a:lstStyle/>
          <a:p>
            <a:pPr>
              <a:spcBef>
                <a:spcPts val="1200"/>
              </a:spcBef>
            </a:pPr>
            <a:r>
              <a:rPr lang="fr-FR" b="1" dirty="0" smtClean="0">
                <a:solidFill>
                  <a:srgbClr val="1C5840"/>
                </a:solidFill>
              </a:rPr>
              <a:t>Rappel des actions prioritaires dégagées en juillet suite à la présentation du diagnostic Déchets</a:t>
            </a:r>
            <a:endParaRPr lang="fr-FR" b="1" dirty="0">
              <a:solidFill>
                <a:srgbClr val="1C5840"/>
              </a:solidFill>
            </a:endParaRPr>
          </a:p>
          <a:p>
            <a:pPr>
              <a:spcBef>
                <a:spcPts val="1200"/>
              </a:spcBef>
            </a:pPr>
            <a:r>
              <a:rPr lang="fr-FR" b="1" dirty="0" smtClean="0">
                <a:solidFill>
                  <a:srgbClr val="1C5840"/>
                </a:solidFill>
              </a:rPr>
              <a:t>Echanger sur les actions en cours/ à venir</a:t>
            </a:r>
            <a:endParaRPr lang="fr-FR" b="1" dirty="0" smtClean="0">
              <a:solidFill>
                <a:srgbClr val="1C5840"/>
              </a:solidFill>
            </a:endParaRPr>
          </a:p>
          <a:p>
            <a:pPr>
              <a:spcBef>
                <a:spcPts val="1200"/>
              </a:spcBef>
            </a:pPr>
            <a:r>
              <a:rPr lang="fr-FR" b="1" dirty="0" smtClean="0">
                <a:solidFill>
                  <a:srgbClr val="1C5840"/>
                </a:solidFill>
              </a:rPr>
              <a:t>Définition de la semaine de pesées du gaspillage alimentaire</a:t>
            </a:r>
            <a:endParaRPr lang="fr-FR" b="1" dirty="0" smtClean="0">
              <a:solidFill>
                <a:srgbClr val="1C5840"/>
              </a:solidFill>
            </a:endParaRPr>
          </a:p>
          <a:p>
            <a:pPr>
              <a:buNone/>
            </a:pPr>
            <a:endParaRPr lang="fr-FR" sz="1800" dirty="0">
              <a:solidFill>
                <a:schemeClr val="tx1">
                  <a:lumMod val="65000"/>
                  <a:lumOff val="35000"/>
                </a:schemeClr>
              </a:solidFill>
            </a:endParaRPr>
          </a:p>
        </p:txBody>
      </p:sp>
      <p:sp>
        <p:nvSpPr>
          <p:cNvPr id="7" name="Rectangle 2"/>
          <p:cNvSpPr>
            <a:spLocks noGrp="1" noChangeArrowheads="1"/>
          </p:cNvSpPr>
          <p:nvPr>
            <p:ph type="title"/>
          </p:nvPr>
        </p:nvSpPr>
        <p:spPr>
          <a:xfrm>
            <a:off x="611560" y="0"/>
            <a:ext cx="7885112" cy="620713"/>
          </a:xfrm>
        </p:spPr>
        <p:txBody>
          <a:bodyPr/>
          <a:lstStyle/>
          <a:p>
            <a:r>
              <a:rPr lang="en-US" sz="2400" dirty="0" err="1" smtClean="0">
                <a:solidFill>
                  <a:srgbClr val="97762D"/>
                </a:solidFill>
              </a:rPr>
              <a:t>Ordre</a:t>
            </a:r>
            <a:r>
              <a:rPr lang="en-US" sz="2400" dirty="0" smtClean="0">
                <a:solidFill>
                  <a:srgbClr val="97762D"/>
                </a:solidFill>
              </a:rPr>
              <a:t> du jour – </a:t>
            </a:r>
            <a:r>
              <a:rPr lang="en-US" sz="2400" dirty="0" err="1" smtClean="0">
                <a:solidFill>
                  <a:srgbClr val="97762D"/>
                </a:solidFill>
              </a:rPr>
              <a:t>Objectifs</a:t>
            </a:r>
            <a:r>
              <a:rPr lang="en-US" sz="2400" dirty="0" smtClean="0">
                <a:solidFill>
                  <a:srgbClr val="97762D"/>
                </a:solidFill>
              </a:rPr>
              <a:t> de la </a:t>
            </a:r>
            <a:r>
              <a:rPr lang="en-US" sz="2400" dirty="0" err="1" smtClean="0">
                <a:solidFill>
                  <a:srgbClr val="97762D"/>
                </a:solidFill>
              </a:rPr>
              <a:t>réunion</a:t>
            </a:r>
            <a:endParaRPr lang="fr-FR" sz="2400" dirty="0">
              <a:solidFill>
                <a:srgbClr val="97762D"/>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20</a:t>
            </a:fld>
            <a:endParaRPr lang="fr-FR"/>
          </a:p>
        </p:txBody>
      </p:sp>
      <p:sp>
        <p:nvSpPr>
          <p:cNvPr id="7" name="Rectangle 3"/>
          <p:cNvSpPr txBox="1">
            <a:spLocks noChangeArrowheads="1"/>
          </p:cNvSpPr>
          <p:nvPr/>
        </p:nvSpPr>
        <p:spPr bwMode="auto">
          <a:xfrm>
            <a:off x="0" y="692696"/>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Rappel des principaux résultats du diagnostic </a:t>
            </a:r>
            <a:r>
              <a:rPr lang="fr-FR" sz="1800" b="1" kern="0" dirty="0" smtClean="0"/>
              <a:t>« Déchets »</a:t>
            </a:r>
          </a:p>
          <a:p>
            <a:pPr marL="581025" lvl="2" indent="0">
              <a:spcBef>
                <a:spcPts val="1200"/>
              </a:spcBef>
              <a:buNone/>
            </a:pPr>
            <a:r>
              <a:rPr lang="fr-FR" sz="1800" kern="0" dirty="0" smtClean="0">
                <a:solidFill>
                  <a:srgbClr val="1C5840"/>
                </a:solidFill>
              </a:rPr>
              <a:t>Cout total de l’enl</a:t>
            </a:r>
            <a:r>
              <a:rPr lang="fr-FR" sz="1800" kern="0" dirty="0" smtClean="0">
                <a:solidFill>
                  <a:srgbClr val="1C5840"/>
                </a:solidFill>
              </a:rPr>
              <a:t>èvement des OMR  =25 000 euros /an (redevance spéciale) </a:t>
            </a:r>
            <a:endParaRPr lang="fr-FR" sz="1800" kern="0" dirty="0">
              <a:solidFill>
                <a:srgbClr val="1C5840"/>
              </a:solidFill>
            </a:endParaRPr>
          </a:p>
          <a:p>
            <a:pPr marL="581025" lvl="2" indent="0">
              <a:spcBef>
                <a:spcPts val="1200"/>
              </a:spcBef>
              <a:buClr>
                <a:srgbClr val="1C5840"/>
              </a:buClr>
              <a:buNone/>
            </a:pPr>
            <a:endParaRPr lang="fr-FR" sz="1800" b="1" kern="0" dirty="0" smtClean="0">
              <a:solidFill>
                <a:srgbClr val="1C5840"/>
              </a:solidFill>
            </a:endParaRPr>
          </a:p>
          <a:p>
            <a:pPr marL="581025" lvl="2" indent="0">
              <a:spcBef>
                <a:spcPts val="1200"/>
              </a:spcBef>
              <a:buClr>
                <a:srgbClr val="1C5840"/>
              </a:buClr>
              <a:buNone/>
            </a:pPr>
            <a:r>
              <a:rPr lang="fr-FR" sz="2800" b="1" i="1" kern="0" dirty="0">
                <a:solidFill>
                  <a:srgbClr val="1C5840"/>
                </a:solidFill>
                <a:sym typeface="Wingdings" panose="05000000000000000000" pitchFamily="2" charset="2"/>
              </a:rPr>
              <a:t> </a:t>
            </a:r>
            <a:r>
              <a:rPr lang="fr-FR" sz="1800" b="1" kern="0" dirty="0" smtClean="0">
                <a:solidFill>
                  <a:srgbClr val="1C5840"/>
                </a:solidFill>
              </a:rPr>
              <a:t>Actions d’amélioration concernent 3 flux :</a:t>
            </a:r>
            <a:endParaRPr lang="fr-FR" sz="1800" b="1" kern="0" dirty="0" smtClean="0">
              <a:solidFill>
                <a:srgbClr val="1C5840"/>
              </a:solidFill>
            </a:endParaRPr>
          </a:p>
          <a:p>
            <a:pPr marL="1781175" lvl="4" indent="-285750">
              <a:spcBef>
                <a:spcPts val="1200"/>
              </a:spcBef>
            </a:pPr>
            <a:r>
              <a:rPr lang="fr-FR" sz="2000" kern="0" dirty="0" err="1" smtClean="0">
                <a:solidFill>
                  <a:srgbClr val="1C5840"/>
                </a:solidFill>
              </a:rPr>
              <a:t>Biodéchets</a:t>
            </a:r>
            <a:r>
              <a:rPr lang="fr-FR" sz="2000" kern="0" dirty="0" smtClean="0">
                <a:solidFill>
                  <a:srgbClr val="1C5840"/>
                </a:solidFill>
              </a:rPr>
              <a:t>  </a:t>
            </a:r>
          </a:p>
          <a:p>
            <a:pPr marL="1495425" lvl="4" indent="0">
              <a:spcBef>
                <a:spcPts val="1200"/>
              </a:spcBef>
              <a:buNone/>
            </a:pPr>
            <a:r>
              <a:rPr lang="fr-FR" sz="2000" kern="0" dirty="0" smtClean="0">
                <a:solidFill>
                  <a:srgbClr val="1C5840"/>
                </a:solidFill>
              </a:rPr>
              <a:t>	Déchets alimentaires &gt; gaspillage = 15 % des quantités produites (155 gr/repas contre 130 gr/repas en moyenne nationale)</a:t>
            </a:r>
          </a:p>
          <a:p>
            <a:pPr marL="1495425" lvl="4" indent="0">
              <a:spcBef>
                <a:spcPts val="1200"/>
              </a:spcBef>
              <a:buNone/>
            </a:pPr>
            <a:r>
              <a:rPr lang="fr-FR" sz="2000" kern="0" dirty="0" smtClean="0">
                <a:solidFill>
                  <a:srgbClr val="1C5840"/>
                </a:solidFill>
              </a:rPr>
              <a:t>	Déchets verts : beaucoup de trajets à la déchèterie </a:t>
            </a:r>
            <a:endParaRPr lang="fr-FR" sz="2000" kern="0" dirty="0">
              <a:solidFill>
                <a:srgbClr val="1C5840"/>
              </a:solidFill>
            </a:endParaRPr>
          </a:p>
          <a:p>
            <a:pPr marL="1781175" lvl="4" indent="-285750">
              <a:spcBef>
                <a:spcPts val="1200"/>
              </a:spcBef>
            </a:pPr>
            <a:r>
              <a:rPr lang="fr-FR" sz="2000" kern="0" dirty="0" smtClean="0">
                <a:solidFill>
                  <a:srgbClr val="1C5840"/>
                </a:solidFill>
              </a:rPr>
              <a:t>Papier : papier à recycler reste dans les salles de classe (pas de consignes pour les agents d’entretien)</a:t>
            </a:r>
          </a:p>
          <a:p>
            <a:pPr marL="1781175" lvl="4" indent="-285750">
              <a:spcBef>
                <a:spcPts val="1200"/>
              </a:spcBef>
            </a:pPr>
            <a:r>
              <a:rPr lang="fr-FR" sz="2000" kern="0" dirty="0" smtClean="0">
                <a:solidFill>
                  <a:srgbClr val="1C5840"/>
                </a:solidFill>
              </a:rPr>
              <a:t>Emballages recyclables : beaucoup de refus de tri dans les bacs; certains bacs sont très peu remplis</a:t>
            </a:r>
            <a:endParaRPr lang="fr-FR" sz="2000" kern="0" dirty="0">
              <a:solidFill>
                <a:srgbClr val="1C5840"/>
              </a:solidFill>
            </a:endParaRPr>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spTree>
    <p:extLst>
      <p:ext uri="{BB962C8B-B14F-4D97-AF65-F5344CB8AC3E}">
        <p14:creationId xmlns:p14="http://schemas.microsoft.com/office/powerpoint/2010/main" val="7094144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21</a:t>
            </a:fld>
            <a:endParaRPr lang="fr-FR"/>
          </a:p>
        </p:txBody>
      </p:sp>
      <p:sp>
        <p:nvSpPr>
          <p:cNvPr id="7" name="Rectangle 3"/>
          <p:cNvSpPr txBox="1">
            <a:spLocks noChangeArrowheads="1"/>
          </p:cNvSpPr>
          <p:nvPr/>
        </p:nvSpPr>
        <p:spPr bwMode="auto">
          <a:xfrm>
            <a:off x="0" y="692696"/>
            <a:ext cx="9144000" cy="5949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1/ DECHETS ALIMENTAIRES</a:t>
            </a:r>
          </a:p>
          <a:p>
            <a:pPr marL="581025" lvl="2" indent="0">
              <a:spcBef>
                <a:spcPts val="1200"/>
              </a:spcBef>
              <a:buNone/>
            </a:pPr>
            <a:r>
              <a:rPr lang="fr-FR" sz="1800" b="1" kern="0" dirty="0" smtClean="0"/>
              <a:t>Réduire </a:t>
            </a:r>
            <a:r>
              <a:rPr lang="fr-FR" sz="1800" b="1" kern="0" dirty="0" smtClean="0"/>
              <a:t>le gaspillage alimentaire</a:t>
            </a:r>
          </a:p>
          <a:p>
            <a:pPr marL="581025" lvl="2" indent="0">
              <a:spcBef>
                <a:spcPts val="1200"/>
              </a:spcBef>
              <a:buNone/>
            </a:pPr>
            <a:r>
              <a:rPr lang="fr-FR" sz="2000" kern="0" dirty="0" smtClean="0">
                <a:solidFill>
                  <a:srgbClr val="1C5840"/>
                </a:solidFill>
              </a:rPr>
              <a:t>Propositions d’actions issues de l’atelier avec les personnels</a:t>
            </a:r>
          </a:p>
          <a:p>
            <a:pPr marL="581025" lvl="2" indent="0">
              <a:spcBef>
                <a:spcPts val="0"/>
              </a:spcBef>
              <a:buNone/>
            </a:pPr>
            <a:endParaRPr lang="fr-FR" kern="0" dirty="0" smtClean="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pic>
        <p:nvPicPr>
          <p:cNvPr id="6" name="Image 5"/>
          <p:cNvPicPr>
            <a:picLocks noChangeAspect="1"/>
          </p:cNvPicPr>
          <p:nvPr/>
        </p:nvPicPr>
        <p:blipFill>
          <a:blip r:embed="rId2"/>
          <a:stretch>
            <a:fillRect/>
          </a:stretch>
        </p:blipFill>
        <p:spPr>
          <a:xfrm>
            <a:off x="279550" y="2101422"/>
            <a:ext cx="8549131" cy="4423922"/>
          </a:xfrm>
          <a:prstGeom prst="rect">
            <a:avLst/>
          </a:prstGeom>
        </p:spPr>
      </p:pic>
    </p:spTree>
    <p:extLst>
      <p:ext uri="{BB962C8B-B14F-4D97-AF65-F5344CB8AC3E}">
        <p14:creationId xmlns:p14="http://schemas.microsoft.com/office/powerpoint/2010/main" val="194212249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22</a:t>
            </a:fld>
            <a:endParaRPr lang="fr-FR"/>
          </a:p>
        </p:txBody>
      </p:sp>
      <p:sp>
        <p:nvSpPr>
          <p:cNvPr id="7" name="Rectangle 3"/>
          <p:cNvSpPr txBox="1">
            <a:spLocks noChangeArrowheads="1"/>
          </p:cNvSpPr>
          <p:nvPr/>
        </p:nvSpPr>
        <p:spPr bwMode="auto">
          <a:xfrm>
            <a:off x="0" y="692696"/>
            <a:ext cx="9144000" cy="5949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1</a:t>
            </a:r>
            <a:r>
              <a:rPr lang="fr-FR" sz="1800" b="1" kern="0" dirty="0"/>
              <a:t>/ DECHETS ALIMENTAIRES</a:t>
            </a:r>
          </a:p>
          <a:p>
            <a:pPr marL="581025" lvl="2" indent="0">
              <a:spcBef>
                <a:spcPts val="1200"/>
              </a:spcBef>
              <a:buNone/>
            </a:pPr>
            <a:r>
              <a:rPr lang="fr-FR" sz="1800" b="1" kern="0" dirty="0" smtClean="0"/>
              <a:t>Valoriser </a:t>
            </a:r>
            <a:r>
              <a:rPr lang="fr-FR" sz="1800" b="1" kern="0" dirty="0" smtClean="0"/>
              <a:t>les déchets alimentaires </a:t>
            </a:r>
          </a:p>
          <a:p>
            <a:pPr marL="581025" lvl="2" indent="0">
              <a:spcBef>
                <a:spcPts val="1200"/>
              </a:spcBef>
              <a:buNone/>
            </a:pPr>
            <a:r>
              <a:rPr lang="fr-FR" sz="2000" kern="0" dirty="0" smtClean="0">
                <a:solidFill>
                  <a:srgbClr val="1C5840"/>
                </a:solidFill>
              </a:rPr>
              <a:t>1. </a:t>
            </a:r>
            <a:r>
              <a:rPr lang="fr-FR" sz="2000" kern="0" dirty="0" smtClean="0">
                <a:solidFill>
                  <a:srgbClr val="1C5840"/>
                </a:solidFill>
              </a:rPr>
              <a:t>Bac à graisse &gt; contacter TPM qui a un marché une entreprise (M2CM)&gt; enlèvement gratuit pour les établissements scolaires</a:t>
            </a:r>
            <a:endParaRPr lang="fr-FR" sz="2000" kern="0" dirty="0" smtClean="0">
              <a:solidFill>
                <a:srgbClr val="1C5840"/>
              </a:solidFill>
            </a:endParaRPr>
          </a:p>
          <a:p>
            <a:pPr marL="581025" lvl="2" indent="0">
              <a:spcBef>
                <a:spcPts val="1200"/>
              </a:spcBef>
              <a:buNone/>
            </a:pPr>
            <a:endParaRPr lang="fr-FR" sz="2000" kern="0" dirty="0" smtClean="0">
              <a:solidFill>
                <a:srgbClr val="1C5840"/>
              </a:solidFill>
            </a:endParaRPr>
          </a:p>
          <a:p>
            <a:pPr marL="581025" lvl="2" indent="0">
              <a:spcBef>
                <a:spcPts val="1200"/>
              </a:spcBef>
              <a:buNone/>
            </a:pPr>
            <a:r>
              <a:rPr lang="fr-FR" sz="2000" kern="0" dirty="0" smtClean="0">
                <a:solidFill>
                  <a:srgbClr val="1C5840"/>
                </a:solidFill>
              </a:rPr>
              <a:t>2. </a:t>
            </a:r>
            <a:r>
              <a:rPr lang="fr-FR" sz="2000" kern="0" dirty="0" smtClean="0">
                <a:solidFill>
                  <a:srgbClr val="1C5840"/>
                </a:solidFill>
              </a:rPr>
              <a:t>Proposition </a:t>
            </a:r>
            <a:r>
              <a:rPr lang="fr-FR" sz="2000" kern="0" dirty="0" smtClean="0">
                <a:solidFill>
                  <a:srgbClr val="1C5840"/>
                </a:solidFill>
              </a:rPr>
              <a:t>de travailler avec les </a:t>
            </a:r>
            <a:r>
              <a:rPr lang="fr-FR" sz="2000" b="1" kern="0" dirty="0" smtClean="0">
                <a:solidFill>
                  <a:srgbClr val="1C5840"/>
                </a:solidFill>
              </a:rPr>
              <a:t>Alchimistes – Toulon</a:t>
            </a:r>
          </a:p>
          <a:p>
            <a:pPr marL="923925" lvl="2" indent="-342900">
              <a:spcBef>
                <a:spcPts val="600"/>
              </a:spcBef>
              <a:buFont typeface="Wingdings" panose="05000000000000000000" pitchFamily="2" charset="2"/>
              <a:buChar char="Ø"/>
            </a:pPr>
            <a:r>
              <a:rPr lang="fr-FR" sz="2000" i="1" kern="0" dirty="0" smtClean="0">
                <a:solidFill>
                  <a:srgbClr val="1C5840"/>
                </a:solidFill>
              </a:rPr>
              <a:t>Tri – collecte </a:t>
            </a:r>
            <a:r>
              <a:rPr lang="fr-FR" sz="2000" i="1" kern="0" dirty="0" smtClean="0">
                <a:solidFill>
                  <a:srgbClr val="1C5840"/>
                </a:solidFill>
              </a:rPr>
              <a:t>– traitement </a:t>
            </a:r>
            <a:r>
              <a:rPr lang="fr-FR" sz="2000" i="1" kern="0" dirty="0" smtClean="0">
                <a:solidFill>
                  <a:srgbClr val="1C5840"/>
                </a:solidFill>
              </a:rPr>
              <a:t>au niveau du port</a:t>
            </a:r>
          </a:p>
          <a:p>
            <a:pPr marL="866775" lvl="2" indent="-285750">
              <a:spcBef>
                <a:spcPts val="600"/>
              </a:spcBef>
              <a:buFont typeface="Wingdings" panose="05000000000000000000" pitchFamily="2" charset="2"/>
              <a:buChar char="Ø"/>
            </a:pPr>
            <a:r>
              <a:rPr lang="fr-FR" sz="2000" i="1" kern="0" dirty="0">
                <a:solidFill>
                  <a:srgbClr val="1C5840"/>
                </a:solidFill>
              </a:rPr>
              <a:t>Q</a:t>
            </a:r>
            <a:r>
              <a:rPr lang="fr-FR" sz="2000" i="1" kern="0" dirty="0" smtClean="0">
                <a:solidFill>
                  <a:srgbClr val="1C5840"/>
                </a:solidFill>
              </a:rPr>
              <a:t>uel tarif ?</a:t>
            </a:r>
            <a:endParaRPr lang="fr-FR" i="1"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pic>
        <p:nvPicPr>
          <p:cNvPr id="6" name="Shape 188">
            <a:hlinkClick r:id="rId2"/>
          </p:cNvPr>
          <p:cNvPicPr preferRelativeResize="0"/>
          <p:nvPr/>
        </p:nvPicPr>
        <p:blipFill rotWithShape="1">
          <a:blip r:embed="rId3">
            <a:alphaModFix/>
          </a:blip>
          <a:srcRect/>
          <a:stretch/>
        </p:blipFill>
        <p:spPr>
          <a:xfrm>
            <a:off x="4581178" y="3672408"/>
            <a:ext cx="3275856" cy="2204864"/>
          </a:xfrm>
          <a:prstGeom prst="rect">
            <a:avLst/>
          </a:prstGeom>
          <a:noFill/>
          <a:ln>
            <a:noFill/>
          </a:ln>
        </p:spPr>
      </p:pic>
      <p:pic>
        <p:nvPicPr>
          <p:cNvPr id="10" name="Image 9" descr="Image7.jpg"/>
          <p:cNvPicPr>
            <a:picLocks noChangeAspect="1"/>
          </p:cNvPicPr>
          <p:nvPr/>
        </p:nvPicPr>
        <p:blipFill>
          <a:blip r:embed="rId4"/>
          <a:srcRect l="15957" r="15956"/>
          <a:stretch>
            <a:fillRect/>
          </a:stretch>
        </p:blipFill>
        <p:spPr>
          <a:xfrm>
            <a:off x="1115616" y="4121845"/>
            <a:ext cx="2877435" cy="2448272"/>
          </a:xfrm>
          <a:prstGeom prst="rect">
            <a:avLst/>
          </a:prstGeom>
        </p:spPr>
      </p:pic>
    </p:spTree>
    <p:extLst>
      <p:ext uri="{BB962C8B-B14F-4D97-AF65-F5344CB8AC3E}">
        <p14:creationId xmlns:p14="http://schemas.microsoft.com/office/powerpoint/2010/main" val="214805331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23</a:t>
            </a:fld>
            <a:endParaRPr lang="fr-FR"/>
          </a:p>
        </p:txBody>
      </p:sp>
      <p:sp>
        <p:nvSpPr>
          <p:cNvPr id="7" name="Rectangle 3"/>
          <p:cNvSpPr txBox="1">
            <a:spLocks noChangeArrowheads="1"/>
          </p:cNvSpPr>
          <p:nvPr/>
        </p:nvSpPr>
        <p:spPr bwMode="auto">
          <a:xfrm>
            <a:off x="0" y="692696"/>
            <a:ext cx="9144000" cy="5949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a:t>1/ DECHETS ALIMENTAIRES</a:t>
            </a:r>
          </a:p>
          <a:p>
            <a:pPr marL="581025" lvl="2" indent="0">
              <a:spcBef>
                <a:spcPts val="1200"/>
              </a:spcBef>
              <a:buNone/>
            </a:pPr>
            <a:r>
              <a:rPr lang="fr-FR" sz="1800" b="1" kern="0" dirty="0" smtClean="0"/>
              <a:t>Sensibiliser sur</a:t>
            </a:r>
            <a:r>
              <a:rPr lang="fr-FR" sz="1800" b="1" kern="0" dirty="0" smtClean="0"/>
              <a:t> le gaspillage des déchets alimentaires</a:t>
            </a:r>
          </a:p>
          <a:p>
            <a:pPr marL="581025" lvl="2" indent="0">
              <a:spcBef>
                <a:spcPts val="1200"/>
              </a:spcBef>
              <a:buNone/>
            </a:pPr>
            <a:r>
              <a:rPr lang="fr-FR" sz="2000" kern="0" dirty="0">
                <a:solidFill>
                  <a:srgbClr val="1C5840"/>
                </a:solidFill>
              </a:rPr>
              <a:t>5</a:t>
            </a:r>
            <a:r>
              <a:rPr lang="fr-FR" sz="2000" kern="0" dirty="0" smtClean="0">
                <a:solidFill>
                  <a:srgbClr val="1C5840"/>
                </a:solidFill>
              </a:rPr>
              <a:t> sessions à réaliser par Mer Nature</a:t>
            </a:r>
          </a:p>
          <a:p>
            <a:pPr marL="923925" lvl="2" indent="-342900">
              <a:spcBef>
                <a:spcPts val="1200"/>
              </a:spcBef>
            </a:pPr>
            <a:r>
              <a:rPr lang="fr-FR" sz="2000" i="1" kern="0" dirty="0">
                <a:solidFill>
                  <a:srgbClr val="1C5840"/>
                </a:solidFill>
              </a:rPr>
              <a:t>3</a:t>
            </a:r>
            <a:r>
              <a:rPr lang="fr-FR" sz="2000" i="1" kern="0" dirty="0" smtClean="0">
                <a:solidFill>
                  <a:srgbClr val="1C5840"/>
                </a:solidFill>
              </a:rPr>
              <a:t> interventions déjà menées : </a:t>
            </a:r>
            <a:r>
              <a:rPr lang="fr-FR" sz="2000" i="1" kern="0" dirty="0" smtClean="0">
                <a:solidFill>
                  <a:srgbClr val="1C5840"/>
                </a:solidFill>
              </a:rPr>
              <a:t>Compostage en lasagne, information sur les résultats de la semaine de pesées, tri des déchets alimentaires pour un test avec les Alchimistes…</a:t>
            </a:r>
          </a:p>
          <a:p>
            <a:pPr marL="923925" lvl="2" indent="-342900">
              <a:spcBef>
                <a:spcPts val="1200"/>
              </a:spcBef>
            </a:pPr>
            <a:r>
              <a:rPr lang="fr-FR" sz="2000" i="1" kern="0" dirty="0" smtClean="0">
                <a:solidFill>
                  <a:srgbClr val="1C5840"/>
                </a:solidFill>
              </a:rPr>
              <a:t>2 restant à programmer &gt; idée de réalisation d’affiches pour le réfectoire avec enseignant Arts plastiques</a:t>
            </a:r>
          </a:p>
          <a:p>
            <a:pPr marL="581025" lvl="2" indent="0">
              <a:spcBef>
                <a:spcPts val="1200"/>
              </a:spcBef>
              <a:buNone/>
            </a:pPr>
            <a:r>
              <a:rPr lang="fr-FR" i="1" kern="0" dirty="0" smtClean="0"/>
              <a:t>Idée d’intégrer les ODD (Objectifs de développement durable de l’ONU) et la solidarité climatique à la problématique du gaspillage alimentaire</a:t>
            </a:r>
          </a:p>
          <a:p>
            <a:pPr marL="581025" lvl="2" indent="0">
              <a:spcBef>
                <a:spcPts val="1200"/>
              </a:spcBef>
              <a:buNone/>
            </a:pPr>
            <a:endParaRPr lang="fr-FR" i="1"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spTree>
    <p:extLst>
      <p:ext uri="{BB962C8B-B14F-4D97-AF65-F5344CB8AC3E}">
        <p14:creationId xmlns:p14="http://schemas.microsoft.com/office/powerpoint/2010/main" val="210318849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24</a:t>
            </a:fld>
            <a:endParaRPr lang="fr-FR"/>
          </a:p>
        </p:txBody>
      </p:sp>
      <p:sp>
        <p:nvSpPr>
          <p:cNvPr id="7" name="Rectangle 3"/>
          <p:cNvSpPr txBox="1">
            <a:spLocks noChangeArrowheads="1"/>
          </p:cNvSpPr>
          <p:nvPr/>
        </p:nvSpPr>
        <p:spPr bwMode="auto">
          <a:xfrm>
            <a:off x="0" y="620713"/>
            <a:ext cx="8632701" cy="4674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2/ DECHETS VERTS</a:t>
            </a:r>
            <a:endParaRPr lang="fr-FR" sz="1800" b="1" kern="0" dirty="0" smtClean="0"/>
          </a:p>
          <a:p>
            <a:pPr marL="581025" lvl="2" indent="0">
              <a:spcBef>
                <a:spcPts val="1200"/>
              </a:spcBef>
              <a:buNone/>
            </a:pPr>
            <a:r>
              <a:rPr lang="fr-FR" sz="1800" b="1" kern="0" dirty="0" smtClean="0"/>
              <a:t>Réduire la quantité de déchets verts</a:t>
            </a:r>
          </a:p>
          <a:p>
            <a:pPr marL="581025" lvl="2" indent="0">
              <a:spcBef>
                <a:spcPts val="1200"/>
              </a:spcBef>
              <a:buClr>
                <a:srgbClr val="1C5840"/>
              </a:buClr>
              <a:buNone/>
            </a:pPr>
            <a:r>
              <a:rPr lang="fr-FR" sz="3200" b="1" i="1" kern="0" dirty="0" smtClean="0">
                <a:solidFill>
                  <a:srgbClr val="1C5840"/>
                </a:solidFill>
                <a:sym typeface="Wingdings" panose="05000000000000000000" pitchFamily="2" charset="2"/>
              </a:rPr>
              <a:t> </a:t>
            </a:r>
            <a:r>
              <a:rPr lang="fr-FR" sz="1800" b="1" i="1" kern="0" dirty="0" smtClean="0">
                <a:solidFill>
                  <a:srgbClr val="1C5840"/>
                </a:solidFill>
                <a:sym typeface="Wingdings" panose="05000000000000000000" pitchFamily="2" charset="2"/>
              </a:rPr>
              <a:t>  </a:t>
            </a:r>
            <a:r>
              <a:rPr lang="fr-FR" sz="1800" b="1" i="1" kern="0" dirty="0" smtClean="0">
                <a:solidFill>
                  <a:srgbClr val="1C5840"/>
                </a:solidFill>
              </a:rPr>
              <a:t>Nouvelles pratiques d’entretien des espaces verts</a:t>
            </a:r>
          </a:p>
          <a:p>
            <a:pPr marL="1381125" lvl="3" indent="-342900">
              <a:spcBef>
                <a:spcPts val="600"/>
              </a:spcBef>
              <a:buFont typeface="Courier New" panose="02070309020205020404" pitchFamily="49" charset="0"/>
              <a:buChar char="o"/>
            </a:pPr>
            <a:r>
              <a:rPr lang="fr-FR" sz="1800" kern="0" dirty="0" smtClean="0">
                <a:solidFill>
                  <a:srgbClr val="1C5840"/>
                </a:solidFill>
              </a:rPr>
              <a:t>Eviter de produire les déchets : </a:t>
            </a:r>
          </a:p>
          <a:p>
            <a:pPr marL="1838325" lvl="4" indent="-342900">
              <a:spcBef>
                <a:spcPts val="600"/>
              </a:spcBef>
              <a:buFont typeface="Wingdings" panose="05000000000000000000" pitchFamily="2" charset="2"/>
              <a:buChar char="§"/>
            </a:pPr>
            <a:r>
              <a:rPr lang="fr-FR" sz="2000" kern="0" dirty="0" smtClean="0">
                <a:solidFill>
                  <a:srgbClr val="1C5840"/>
                </a:solidFill>
              </a:rPr>
              <a:t>essence peu productive, locale</a:t>
            </a:r>
          </a:p>
          <a:p>
            <a:pPr marL="1838325" lvl="4" indent="-342900">
              <a:spcBef>
                <a:spcPts val="600"/>
              </a:spcBef>
              <a:buFont typeface="Wingdings" panose="05000000000000000000" pitchFamily="2" charset="2"/>
              <a:buChar char="§"/>
            </a:pPr>
            <a:r>
              <a:rPr lang="fr-FR" sz="2000" kern="0" dirty="0" smtClean="0">
                <a:solidFill>
                  <a:srgbClr val="1C5840"/>
                </a:solidFill>
              </a:rPr>
              <a:t>Moins tailler (uniquement l’indispensable)</a:t>
            </a:r>
          </a:p>
          <a:p>
            <a:pPr marL="1838325" lvl="4" indent="-342900">
              <a:spcBef>
                <a:spcPts val="600"/>
              </a:spcBef>
              <a:buFont typeface="Wingdings" panose="05000000000000000000" pitchFamily="2" charset="2"/>
              <a:buChar char="§"/>
            </a:pPr>
            <a:endParaRPr lang="fr-FR" sz="1600" kern="0" dirty="0" smtClean="0">
              <a:solidFill>
                <a:srgbClr val="1C5840"/>
              </a:solidFill>
            </a:endParaRPr>
          </a:p>
          <a:p>
            <a:pPr marL="1381125" lvl="3" indent="-342900">
              <a:spcBef>
                <a:spcPts val="600"/>
              </a:spcBef>
              <a:buFont typeface="Courier New" panose="02070309020205020404" pitchFamily="49" charset="0"/>
              <a:buChar char="o"/>
            </a:pPr>
            <a:r>
              <a:rPr lang="fr-FR" sz="1800" kern="0" dirty="0">
                <a:solidFill>
                  <a:srgbClr val="1C5840"/>
                </a:solidFill>
              </a:rPr>
              <a:t>Eviter de </a:t>
            </a:r>
            <a:r>
              <a:rPr lang="fr-FR" sz="1800" kern="0" dirty="0" smtClean="0">
                <a:solidFill>
                  <a:srgbClr val="1C5840"/>
                </a:solidFill>
              </a:rPr>
              <a:t>« sortir » </a:t>
            </a:r>
            <a:r>
              <a:rPr lang="fr-FR" sz="1800" kern="0" dirty="0">
                <a:solidFill>
                  <a:srgbClr val="1C5840"/>
                </a:solidFill>
              </a:rPr>
              <a:t>les </a:t>
            </a:r>
            <a:r>
              <a:rPr lang="fr-FR" sz="1800" kern="0" dirty="0" smtClean="0">
                <a:solidFill>
                  <a:srgbClr val="1C5840"/>
                </a:solidFill>
              </a:rPr>
              <a:t>déchets </a:t>
            </a:r>
            <a:r>
              <a:rPr lang="fr-FR" sz="1800" kern="0" dirty="0" smtClean="0">
                <a:solidFill>
                  <a:srgbClr val="1C5840"/>
                </a:solidFill>
              </a:rPr>
              <a:t>de </a:t>
            </a:r>
            <a:r>
              <a:rPr lang="fr-FR" sz="1800" kern="0" dirty="0" smtClean="0">
                <a:solidFill>
                  <a:srgbClr val="1C5840"/>
                </a:solidFill>
              </a:rPr>
              <a:t>l’établissement (trajets déchèterie)</a:t>
            </a:r>
            <a:endParaRPr lang="fr-FR" sz="1800" kern="0" dirty="0">
              <a:solidFill>
                <a:srgbClr val="1C5840"/>
              </a:solidFill>
            </a:endParaRPr>
          </a:p>
          <a:p>
            <a:pPr marL="1838325" lvl="4" indent="-342900">
              <a:spcBef>
                <a:spcPts val="600"/>
              </a:spcBef>
              <a:buFont typeface="Wingdings" panose="05000000000000000000" pitchFamily="2" charset="2"/>
              <a:buChar char="§"/>
            </a:pPr>
            <a:r>
              <a:rPr lang="fr-FR" sz="2000" kern="0" dirty="0" smtClean="0">
                <a:solidFill>
                  <a:srgbClr val="1C5840"/>
                </a:solidFill>
              </a:rPr>
              <a:t>Broyer </a:t>
            </a:r>
            <a:r>
              <a:rPr lang="fr-FR" sz="2000" kern="0" dirty="0" smtClean="0">
                <a:solidFill>
                  <a:srgbClr val="1C5840"/>
                </a:solidFill>
              </a:rPr>
              <a:t>&gt; optimiser la </a:t>
            </a:r>
            <a:r>
              <a:rPr lang="fr-FR" sz="2000" kern="0" dirty="0" smtClean="0">
                <a:solidFill>
                  <a:srgbClr val="1C5840"/>
                </a:solidFill>
              </a:rPr>
              <a:t>mutualisation du broyeur </a:t>
            </a:r>
            <a:r>
              <a:rPr lang="fr-FR" sz="2000" kern="0" dirty="0" smtClean="0">
                <a:solidFill>
                  <a:srgbClr val="1C5840"/>
                </a:solidFill>
              </a:rPr>
              <a:t>avec </a:t>
            </a:r>
            <a:r>
              <a:rPr lang="fr-FR" sz="2000" kern="0" dirty="0" err="1" smtClean="0">
                <a:solidFill>
                  <a:srgbClr val="1C5840"/>
                </a:solidFill>
              </a:rPr>
              <a:t>Rouvière</a:t>
            </a:r>
            <a:endParaRPr lang="fr-FR" sz="2000" kern="0" dirty="0" smtClean="0">
              <a:solidFill>
                <a:srgbClr val="1C5840"/>
              </a:solidFill>
            </a:endParaRPr>
          </a:p>
          <a:p>
            <a:pPr marL="1838325" lvl="4" indent="-342900">
              <a:spcBef>
                <a:spcPts val="600"/>
              </a:spcBef>
              <a:buFont typeface="Wingdings" panose="05000000000000000000" pitchFamily="2" charset="2"/>
              <a:buChar char="§"/>
            </a:pPr>
            <a:r>
              <a:rPr lang="fr-FR" sz="2000" kern="0" dirty="0" smtClean="0">
                <a:solidFill>
                  <a:srgbClr val="1C5840"/>
                </a:solidFill>
              </a:rPr>
              <a:t>Broyat de feuilles + tontes : pailler ET composter </a:t>
            </a:r>
            <a:r>
              <a:rPr lang="fr-FR" sz="2000" kern="0" dirty="0" smtClean="0">
                <a:solidFill>
                  <a:srgbClr val="1C5840"/>
                </a:solidFill>
              </a:rPr>
              <a:t>sur place (tas ou avec composteurs en palettes de DET)</a:t>
            </a:r>
          </a:p>
          <a:p>
            <a:pPr marL="1838325" lvl="4" indent="-342900">
              <a:spcBef>
                <a:spcPts val="600"/>
              </a:spcBef>
              <a:buFont typeface="Wingdings" panose="05000000000000000000" pitchFamily="2" charset="2"/>
              <a:buChar char="§"/>
            </a:pPr>
            <a:endParaRPr lang="fr-FR" sz="2000" kern="0" dirty="0">
              <a:solidFill>
                <a:srgbClr val="1C5840"/>
              </a:solidFill>
            </a:endParaRPr>
          </a:p>
          <a:p>
            <a:pPr marL="1381125" lvl="3" indent="-342900">
              <a:spcBef>
                <a:spcPts val="600"/>
              </a:spcBef>
              <a:buFont typeface="Courier New" panose="02070309020205020404" pitchFamily="49" charset="0"/>
              <a:buChar char="o"/>
            </a:pPr>
            <a:endParaRPr lang="fr-FR" sz="1800" kern="0" dirty="0">
              <a:solidFill>
                <a:srgbClr val="1C5840"/>
              </a:solidFill>
            </a:endParaRPr>
          </a:p>
          <a:p>
            <a:pPr marL="1381125" lvl="3" indent="-342900">
              <a:spcBef>
                <a:spcPts val="600"/>
              </a:spcBef>
              <a:buFont typeface="Courier New" panose="02070309020205020404" pitchFamily="49" charset="0"/>
              <a:buChar char="o"/>
            </a:pPr>
            <a:endParaRPr lang="fr-FR" sz="1800" kern="0" dirty="0">
              <a:solidFill>
                <a:srgbClr val="1C5840"/>
              </a:solidFill>
            </a:endParaRPr>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spTree>
    <p:extLst>
      <p:ext uri="{BB962C8B-B14F-4D97-AF65-F5344CB8AC3E}">
        <p14:creationId xmlns:p14="http://schemas.microsoft.com/office/powerpoint/2010/main" val="8970838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25</a:t>
            </a:fld>
            <a:endParaRPr lang="fr-FR"/>
          </a:p>
        </p:txBody>
      </p:sp>
      <p:sp>
        <p:nvSpPr>
          <p:cNvPr id="7" name="Rectangle 3"/>
          <p:cNvSpPr txBox="1">
            <a:spLocks noChangeArrowheads="1"/>
          </p:cNvSpPr>
          <p:nvPr/>
        </p:nvSpPr>
        <p:spPr bwMode="auto">
          <a:xfrm>
            <a:off x="0" y="692696"/>
            <a:ext cx="9144000" cy="5949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3/ PAPIER-EMBALLAGES</a:t>
            </a:r>
          </a:p>
          <a:p>
            <a:pPr marL="581025" lvl="2" indent="0">
              <a:spcBef>
                <a:spcPts val="1200"/>
              </a:spcBef>
              <a:buNone/>
            </a:pPr>
            <a:r>
              <a:rPr lang="fr-FR" sz="1800" b="1" kern="0" dirty="0" smtClean="0"/>
              <a:t>Optimiser </a:t>
            </a:r>
            <a:r>
              <a:rPr lang="fr-FR" sz="1800" b="1" kern="0" dirty="0" smtClean="0"/>
              <a:t>le tri des emballages (papier-carton, plastiques, verre) + piles</a:t>
            </a:r>
          </a:p>
          <a:p>
            <a:pPr marL="581025" lvl="2" indent="0">
              <a:spcBef>
                <a:spcPts val="1200"/>
              </a:spcBef>
              <a:buNone/>
            </a:pPr>
            <a:r>
              <a:rPr lang="fr-FR" sz="1800" kern="0" dirty="0"/>
              <a:t>Le tri est inscrit dans le règlement intérieur </a:t>
            </a:r>
            <a:r>
              <a:rPr lang="fr-FR" sz="1800" kern="0" dirty="0" smtClean="0"/>
              <a:t>! Or manque de communication évoqué dès 1ere réunion</a:t>
            </a:r>
            <a:endParaRPr lang="fr-FR" sz="1800"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sp>
        <p:nvSpPr>
          <p:cNvPr id="6" name="Rectangle 3"/>
          <p:cNvSpPr txBox="1">
            <a:spLocks noChangeArrowheads="1"/>
          </p:cNvSpPr>
          <p:nvPr/>
        </p:nvSpPr>
        <p:spPr bwMode="auto">
          <a:xfrm>
            <a:off x="-345694" y="2713299"/>
            <a:ext cx="5076175" cy="1908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1038225" lvl="2" indent="-457200">
              <a:spcBef>
                <a:spcPts val="1200"/>
              </a:spcBef>
              <a:buClr>
                <a:srgbClr val="1C5840"/>
              </a:buClr>
              <a:buFont typeface="+mj-lt"/>
              <a:buAutoNum type="alphaLcPeriod"/>
            </a:pPr>
            <a:r>
              <a:rPr lang="fr-FR" sz="1800" b="1" i="1" kern="0" dirty="0" smtClean="0">
                <a:solidFill>
                  <a:srgbClr val="1C5840"/>
                </a:solidFill>
              </a:rPr>
              <a:t>Aménager les équipements</a:t>
            </a:r>
          </a:p>
          <a:p>
            <a:pPr marL="1381125" lvl="3" indent="-342900">
              <a:spcBef>
                <a:spcPts val="1200"/>
              </a:spcBef>
              <a:buFont typeface="Courier New" panose="02070309020205020404" pitchFamily="49" charset="0"/>
              <a:buChar char="o"/>
            </a:pPr>
            <a:r>
              <a:rPr lang="fr-FR" sz="1800" kern="0" dirty="0" smtClean="0">
                <a:solidFill>
                  <a:srgbClr val="1C5840"/>
                </a:solidFill>
              </a:rPr>
              <a:t>Déplacer les colonnes de l’entrée pour les rendre plus </a:t>
            </a:r>
            <a:r>
              <a:rPr lang="fr-FR" sz="1800" kern="0" dirty="0" smtClean="0">
                <a:solidFill>
                  <a:srgbClr val="1C5840"/>
                </a:solidFill>
              </a:rPr>
              <a:t>visibles</a:t>
            </a:r>
          </a:p>
          <a:p>
            <a:pPr marL="1381125" lvl="3" indent="-342900">
              <a:spcBef>
                <a:spcPts val="1200"/>
              </a:spcBef>
              <a:buFont typeface="Courier New" panose="02070309020205020404" pitchFamily="49" charset="0"/>
              <a:buChar char="o"/>
            </a:pPr>
            <a:r>
              <a:rPr lang="fr-FR" sz="1800" kern="0" dirty="0" smtClean="0">
                <a:solidFill>
                  <a:srgbClr val="1C5840"/>
                </a:solidFill>
              </a:rPr>
              <a:t>Sceller </a:t>
            </a:r>
            <a:r>
              <a:rPr lang="fr-FR" sz="1800" kern="0" dirty="0" smtClean="0">
                <a:solidFill>
                  <a:srgbClr val="1C5840"/>
                </a:solidFill>
              </a:rPr>
              <a:t>les couvercles de certains bacs les plus souillés</a:t>
            </a:r>
          </a:p>
          <a:p>
            <a:pPr marL="1381125" lvl="3" indent="-342900">
              <a:spcBef>
                <a:spcPts val="1200"/>
              </a:spcBef>
              <a:buFont typeface="Courier New" panose="02070309020205020404" pitchFamily="49" charset="0"/>
              <a:buChar char="o"/>
            </a:pPr>
            <a:r>
              <a:rPr lang="fr-FR" sz="1800" kern="0" dirty="0" smtClean="0">
                <a:solidFill>
                  <a:srgbClr val="1C5840"/>
                </a:solidFill>
              </a:rPr>
              <a:t>Avoir des colonnes de tri comme celles du centre ville (attention 2 fois plus petites &gt; 2m3</a:t>
            </a:r>
            <a:r>
              <a:rPr lang="fr-FR" sz="1800" kern="0" dirty="0" smtClean="0">
                <a:solidFill>
                  <a:srgbClr val="1C5840"/>
                </a:solidFill>
              </a:rPr>
              <a:t>) &gt; </a:t>
            </a:r>
            <a:r>
              <a:rPr lang="fr-FR" sz="1600" b="1" kern="0" dirty="0" smtClean="0">
                <a:solidFill>
                  <a:srgbClr val="1C5840"/>
                </a:solidFill>
              </a:rPr>
              <a:t>OK de TPM</a:t>
            </a:r>
            <a:endParaRPr lang="fr-FR" sz="1600" b="1" kern="0" dirty="0" smtClean="0">
              <a:solidFill>
                <a:srgbClr val="1C5840"/>
              </a:solidFill>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033" y="2453836"/>
            <a:ext cx="3456384" cy="2592288"/>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640" y="4714865"/>
            <a:ext cx="2521658" cy="1891244"/>
          </a:xfrm>
          <a:prstGeom prst="rect">
            <a:avLst/>
          </a:prstGeom>
        </p:spPr>
      </p:pic>
      <p:sp>
        <p:nvSpPr>
          <p:cNvPr id="8" name="Flèche droite 7"/>
          <p:cNvSpPr/>
          <p:nvPr/>
        </p:nvSpPr>
        <p:spPr>
          <a:xfrm rot="691425">
            <a:off x="4611301" y="3869889"/>
            <a:ext cx="1935110" cy="197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droite 9"/>
          <p:cNvSpPr/>
          <p:nvPr/>
        </p:nvSpPr>
        <p:spPr>
          <a:xfrm rot="2163589">
            <a:off x="4161486" y="4595779"/>
            <a:ext cx="2804227" cy="213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0918997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26</a:t>
            </a:fld>
            <a:endParaRPr lang="fr-FR"/>
          </a:p>
        </p:txBody>
      </p:sp>
      <p:sp>
        <p:nvSpPr>
          <p:cNvPr id="7" name="Rectangle 3"/>
          <p:cNvSpPr txBox="1">
            <a:spLocks noChangeArrowheads="1"/>
          </p:cNvSpPr>
          <p:nvPr/>
        </p:nvSpPr>
        <p:spPr bwMode="auto">
          <a:xfrm>
            <a:off x="0" y="692696"/>
            <a:ext cx="9144000" cy="5949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Clr>
                <a:srgbClr val="1C5840"/>
              </a:buClr>
              <a:buNone/>
            </a:pPr>
            <a:r>
              <a:rPr lang="fr-FR" sz="1800" b="1" kern="0" dirty="0"/>
              <a:t>3/ PAPIER-EMBALLAGES (suite)</a:t>
            </a:r>
          </a:p>
          <a:p>
            <a:pPr marL="1038225" lvl="2" indent="-457200">
              <a:spcBef>
                <a:spcPts val="1200"/>
              </a:spcBef>
              <a:buClr>
                <a:srgbClr val="1C5840"/>
              </a:buClr>
              <a:buFont typeface="+mj-lt"/>
              <a:buAutoNum type="alphaLcPeriod"/>
            </a:pPr>
            <a:r>
              <a:rPr lang="fr-FR" sz="1800" b="1" i="1" kern="0" dirty="0" smtClean="0">
                <a:solidFill>
                  <a:srgbClr val="1C5840"/>
                </a:solidFill>
              </a:rPr>
              <a:t>Aménager </a:t>
            </a:r>
            <a:r>
              <a:rPr lang="fr-FR" sz="1800" b="1" i="1" kern="0" dirty="0" smtClean="0">
                <a:solidFill>
                  <a:srgbClr val="1C5840"/>
                </a:solidFill>
              </a:rPr>
              <a:t>les équipements (suite)</a:t>
            </a:r>
          </a:p>
          <a:p>
            <a:pPr marL="1381125" lvl="3" indent="-342900">
              <a:spcBef>
                <a:spcPts val="600"/>
              </a:spcBef>
              <a:buFont typeface="Courier New" panose="02070309020205020404" pitchFamily="49" charset="0"/>
              <a:buChar char="o"/>
            </a:pPr>
            <a:r>
              <a:rPr lang="fr-FR" sz="1800" kern="0" dirty="0" smtClean="0">
                <a:solidFill>
                  <a:srgbClr val="1C5840"/>
                </a:solidFill>
              </a:rPr>
              <a:t>Acquisition de 4 dispositifs de tri 3 flux &gt; zones les plus fréquentées par les élèves + </a:t>
            </a:r>
            <a:r>
              <a:rPr lang="fr-FR" sz="1800" kern="0" dirty="0">
                <a:solidFill>
                  <a:srgbClr val="1C5840"/>
                </a:solidFill>
              </a:rPr>
              <a:t>cyber café</a:t>
            </a:r>
            <a:r>
              <a:rPr lang="fr-FR" sz="1800" kern="0" dirty="0" smtClean="0">
                <a:solidFill>
                  <a:srgbClr val="1C5840"/>
                </a:solidFill>
              </a:rPr>
              <a:t> (attente de customisation par Arts plastiques)</a:t>
            </a:r>
          </a:p>
          <a:p>
            <a:pPr marL="1381125" lvl="3" indent="-342900">
              <a:spcBef>
                <a:spcPts val="600"/>
              </a:spcBef>
              <a:buFont typeface="Courier New" panose="02070309020205020404" pitchFamily="49" charset="0"/>
              <a:buChar char="o"/>
            </a:pPr>
            <a:r>
              <a:rPr lang="fr-FR" sz="1800" kern="0" dirty="0" smtClean="0">
                <a:solidFill>
                  <a:srgbClr val="1C5840"/>
                </a:solidFill>
              </a:rPr>
              <a:t>Équiper le nouveau bâtiment du </a:t>
            </a:r>
            <a:r>
              <a:rPr lang="fr-FR" sz="1800" kern="0" dirty="0" smtClean="0">
                <a:solidFill>
                  <a:srgbClr val="1C5840"/>
                </a:solidFill>
              </a:rPr>
              <a:t>GRETA</a:t>
            </a:r>
            <a:endParaRPr lang="fr-FR" sz="1800" kern="0" dirty="0" smtClean="0">
              <a:solidFill>
                <a:srgbClr val="1C5840"/>
              </a:solidFill>
            </a:endParaRPr>
          </a:p>
          <a:p>
            <a:pPr marL="1381125" lvl="3" indent="-342900">
              <a:spcBef>
                <a:spcPts val="600"/>
              </a:spcBef>
              <a:buFont typeface="Courier New" panose="02070309020205020404" pitchFamily="49" charset="0"/>
              <a:buChar char="o"/>
            </a:pPr>
            <a:r>
              <a:rPr lang="fr-FR" sz="1800" kern="0" dirty="0" smtClean="0">
                <a:solidFill>
                  <a:srgbClr val="1C5840"/>
                </a:solidFill>
              </a:rPr>
              <a:t>Avoir des cendriers de vote (</a:t>
            </a:r>
            <a:r>
              <a:rPr lang="fr-FR" sz="1800" kern="0" dirty="0" err="1" smtClean="0">
                <a:solidFill>
                  <a:srgbClr val="1C5840"/>
                </a:solidFill>
              </a:rPr>
              <a:t>nudge</a:t>
            </a:r>
            <a:r>
              <a:rPr lang="fr-FR" sz="1800" kern="0" dirty="0" smtClean="0">
                <a:solidFill>
                  <a:srgbClr val="1C5840"/>
                </a:solidFill>
              </a:rPr>
              <a:t>) &gt; à faire fabriquer par des filières techniques</a:t>
            </a:r>
          </a:p>
          <a:p>
            <a:pPr marL="1381125" lvl="3" indent="-342900">
              <a:spcBef>
                <a:spcPts val="600"/>
              </a:spcBef>
              <a:buFont typeface="Courier New" panose="02070309020205020404" pitchFamily="49" charset="0"/>
              <a:buChar char="o"/>
            </a:pPr>
            <a:r>
              <a:rPr lang="fr-FR" sz="1800" kern="0" dirty="0" smtClean="0">
                <a:solidFill>
                  <a:srgbClr val="1C5840"/>
                </a:solidFill>
              </a:rPr>
              <a:t>Avoir un équipement </a:t>
            </a:r>
            <a:r>
              <a:rPr lang="fr-FR" sz="1800" kern="0" dirty="0" err="1" smtClean="0">
                <a:solidFill>
                  <a:srgbClr val="1C5840"/>
                </a:solidFill>
              </a:rPr>
              <a:t>Croq’Can</a:t>
            </a:r>
            <a:r>
              <a:rPr lang="fr-FR" sz="1800" kern="0" dirty="0" smtClean="0">
                <a:solidFill>
                  <a:srgbClr val="1C5840"/>
                </a:solidFill>
              </a:rPr>
              <a:t> pour les canettes (cyber café)</a:t>
            </a:r>
            <a:endParaRPr lang="fr-FR" sz="1800" kern="0" dirty="0">
              <a:solidFill>
                <a:srgbClr val="1C5840"/>
              </a:solidFill>
            </a:endParaRPr>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pic>
        <p:nvPicPr>
          <p:cNvPr id="3" name="Image 2"/>
          <p:cNvPicPr>
            <a:picLocks noChangeAspect="1"/>
          </p:cNvPicPr>
          <p:nvPr/>
        </p:nvPicPr>
        <p:blipFill>
          <a:blip r:embed="rId2"/>
          <a:stretch>
            <a:fillRect/>
          </a:stretch>
        </p:blipFill>
        <p:spPr>
          <a:xfrm>
            <a:off x="1010524" y="3816404"/>
            <a:ext cx="3053316" cy="263716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00653" y="3797616"/>
            <a:ext cx="2791164" cy="2664295"/>
          </a:xfrm>
          <a:prstGeom prst="rect">
            <a:avLst/>
          </a:prstGeom>
        </p:spPr>
      </p:pic>
    </p:spTree>
    <p:extLst>
      <p:ext uri="{BB962C8B-B14F-4D97-AF65-F5344CB8AC3E}">
        <p14:creationId xmlns:p14="http://schemas.microsoft.com/office/powerpoint/2010/main" val="22504299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27</a:t>
            </a:fld>
            <a:endParaRPr lang="fr-FR"/>
          </a:p>
        </p:txBody>
      </p:sp>
      <p:sp>
        <p:nvSpPr>
          <p:cNvPr id="7" name="Rectangle 3"/>
          <p:cNvSpPr txBox="1">
            <a:spLocks noChangeArrowheads="1"/>
          </p:cNvSpPr>
          <p:nvPr/>
        </p:nvSpPr>
        <p:spPr bwMode="auto">
          <a:xfrm>
            <a:off x="0" y="692696"/>
            <a:ext cx="9144000" cy="59494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Clr>
                <a:srgbClr val="1C5840"/>
              </a:buClr>
              <a:buNone/>
            </a:pPr>
            <a:r>
              <a:rPr lang="fr-FR" sz="1800" b="1" kern="0" dirty="0" smtClean="0"/>
              <a:t>4/ PAPIER-EMBALLAGES (suite)</a:t>
            </a:r>
            <a:endParaRPr lang="fr-FR" sz="1800" b="1" kern="0" dirty="0"/>
          </a:p>
          <a:p>
            <a:pPr marL="1038225" lvl="2" indent="-457200">
              <a:spcBef>
                <a:spcPts val="1200"/>
              </a:spcBef>
              <a:buClr>
                <a:srgbClr val="1C5840"/>
              </a:buClr>
              <a:buFont typeface="+mj-lt"/>
              <a:buAutoNum type="alphaLcPeriod" startAt="2"/>
            </a:pPr>
            <a:r>
              <a:rPr lang="fr-FR" sz="1800" b="1" i="1" kern="0" dirty="0" smtClean="0">
                <a:solidFill>
                  <a:srgbClr val="1C5840"/>
                </a:solidFill>
              </a:rPr>
              <a:t>Communication</a:t>
            </a:r>
            <a:endParaRPr lang="fr-FR" sz="1800" b="1" i="1" kern="0" dirty="0" smtClean="0">
              <a:solidFill>
                <a:srgbClr val="1C5840"/>
              </a:solidFill>
            </a:endParaRPr>
          </a:p>
          <a:p>
            <a:pPr marL="1381125" lvl="3" indent="-342900">
              <a:spcBef>
                <a:spcPts val="600"/>
              </a:spcBef>
              <a:buFont typeface="Courier New" panose="02070309020205020404" pitchFamily="49" charset="0"/>
              <a:buChar char="o"/>
            </a:pPr>
            <a:r>
              <a:rPr lang="fr-FR" sz="1800" kern="0" dirty="0" smtClean="0">
                <a:solidFill>
                  <a:srgbClr val="1C5840"/>
                </a:solidFill>
              </a:rPr>
              <a:t>Charte p</a:t>
            </a:r>
            <a:r>
              <a:rPr lang="fr-FR" sz="1800" kern="0" dirty="0" smtClean="0">
                <a:solidFill>
                  <a:srgbClr val="1C5840"/>
                </a:solidFill>
              </a:rPr>
              <a:t>ropre </a:t>
            </a:r>
            <a:r>
              <a:rPr lang="fr-FR" sz="1800" kern="0" dirty="0" smtClean="0">
                <a:solidFill>
                  <a:srgbClr val="1C5840"/>
                </a:solidFill>
              </a:rPr>
              <a:t>au </a:t>
            </a:r>
            <a:r>
              <a:rPr lang="fr-FR" sz="1800" kern="0" dirty="0" smtClean="0">
                <a:solidFill>
                  <a:srgbClr val="1C5840"/>
                </a:solidFill>
              </a:rPr>
              <a:t>lycée ? </a:t>
            </a:r>
            <a:r>
              <a:rPr lang="fr-FR" sz="1800" kern="0" dirty="0" smtClean="0">
                <a:solidFill>
                  <a:srgbClr val="1C5840"/>
                </a:solidFill>
              </a:rPr>
              <a:t>(charte Dumont en Transition ?)</a:t>
            </a:r>
          </a:p>
          <a:p>
            <a:pPr marL="1381125" lvl="3" indent="-342900">
              <a:spcBef>
                <a:spcPts val="600"/>
              </a:spcBef>
              <a:buFont typeface="Courier New" panose="02070309020205020404" pitchFamily="49" charset="0"/>
              <a:buChar char="o"/>
            </a:pPr>
            <a:r>
              <a:rPr lang="fr-FR" sz="1800" kern="0" dirty="0">
                <a:solidFill>
                  <a:srgbClr val="1C5840"/>
                </a:solidFill>
              </a:rPr>
              <a:t>Reprenant les consignes de la collectivité (déjà connues</a:t>
            </a:r>
            <a:r>
              <a:rPr lang="fr-FR" sz="1800" kern="0" dirty="0" smtClean="0">
                <a:solidFill>
                  <a:srgbClr val="1C5840"/>
                </a:solidFill>
              </a:rPr>
              <a:t>) &gt; </a:t>
            </a:r>
            <a:r>
              <a:rPr lang="fr-FR" sz="1800" kern="0" dirty="0" smtClean="0">
                <a:solidFill>
                  <a:srgbClr val="FF6600"/>
                </a:solidFill>
              </a:rPr>
              <a:t>ATTENTION les emballages métalliques sont maintenant recyclés &gt; à ajouter aux consignes de tri</a:t>
            </a:r>
            <a:endParaRPr lang="fr-FR" sz="1800" kern="0" dirty="0" smtClean="0">
              <a:solidFill>
                <a:srgbClr val="FF6600"/>
              </a:solidFill>
            </a:endParaRPr>
          </a:p>
          <a:p>
            <a:pPr marL="1381125" lvl="3" indent="-342900">
              <a:spcBef>
                <a:spcPts val="600"/>
              </a:spcBef>
              <a:buFont typeface="Courier New" panose="02070309020205020404" pitchFamily="49" charset="0"/>
              <a:buChar char="o"/>
            </a:pPr>
            <a:r>
              <a:rPr lang="fr-FR" sz="1800" u="sng" kern="0" dirty="0" smtClean="0">
                <a:solidFill>
                  <a:srgbClr val="1C5840"/>
                </a:solidFill>
              </a:rPr>
              <a:t>Communiquer </a:t>
            </a:r>
            <a:r>
              <a:rPr lang="fr-FR" sz="1800" u="sng" kern="0" dirty="0">
                <a:solidFill>
                  <a:srgbClr val="1C5840"/>
                </a:solidFill>
              </a:rPr>
              <a:t>sur les </a:t>
            </a:r>
            <a:r>
              <a:rPr lang="fr-FR" sz="1800" u="sng" kern="0" dirty="0" smtClean="0">
                <a:solidFill>
                  <a:srgbClr val="1C5840"/>
                </a:solidFill>
              </a:rPr>
              <a:t>résultats du tri et de la réduction du gaspillage alimentaire </a:t>
            </a:r>
            <a:r>
              <a:rPr lang="fr-FR" sz="1800" u="sng" kern="0" dirty="0">
                <a:solidFill>
                  <a:srgbClr val="1C5840"/>
                </a:solidFill>
              </a:rPr>
              <a:t>!</a:t>
            </a:r>
          </a:p>
          <a:p>
            <a:pPr marL="1381125" lvl="3" indent="-342900">
              <a:spcBef>
                <a:spcPts val="600"/>
              </a:spcBef>
              <a:buFont typeface="Courier New" panose="02070309020205020404" pitchFamily="49" charset="0"/>
              <a:buChar char="o"/>
            </a:pPr>
            <a:endParaRPr lang="fr-FR" sz="100" kern="0" dirty="0">
              <a:solidFill>
                <a:srgbClr val="1C5840"/>
              </a:solidFill>
            </a:endParaRPr>
          </a:p>
          <a:p>
            <a:pPr marL="1038225" lvl="2" indent="-457200">
              <a:spcBef>
                <a:spcPts val="1200"/>
              </a:spcBef>
              <a:buClr>
                <a:srgbClr val="1C5840"/>
              </a:buClr>
              <a:buFont typeface="+mj-lt"/>
              <a:buAutoNum type="alphaLcPeriod" startAt="3"/>
            </a:pPr>
            <a:r>
              <a:rPr lang="fr-FR" sz="1800" b="1" i="1" kern="0" dirty="0" smtClean="0">
                <a:solidFill>
                  <a:srgbClr val="1C5840"/>
                </a:solidFill>
              </a:rPr>
              <a:t>Avoir des outils</a:t>
            </a:r>
            <a:endParaRPr lang="fr-FR" sz="1800" b="1" i="1" kern="0" dirty="0">
              <a:solidFill>
                <a:srgbClr val="1C5840"/>
              </a:solidFill>
            </a:endParaRPr>
          </a:p>
          <a:p>
            <a:pPr marL="1381125" lvl="3" indent="-342900">
              <a:spcBef>
                <a:spcPts val="600"/>
              </a:spcBef>
              <a:buFont typeface="Courier New" panose="02070309020205020404" pitchFamily="49" charset="0"/>
              <a:buChar char="o"/>
            </a:pPr>
            <a:r>
              <a:rPr lang="fr-FR" sz="1800" kern="0" dirty="0" smtClean="0">
                <a:solidFill>
                  <a:srgbClr val="1C5840"/>
                </a:solidFill>
              </a:rPr>
              <a:t>Un plan </a:t>
            </a:r>
            <a:r>
              <a:rPr lang="fr-FR" sz="1800" kern="0" dirty="0">
                <a:solidFill>
                  <a:srgbClr val="1C5840"/>
                </a:solidFill>
              </a:rPr>
              <a:t>avec l’emplacement des points de tri (=zone avec bacs ou colonne)</a:t>
            </a:r>
          </a:p>
          <a:p>
            <a:pPr marL="1381125" lvl="3" indent="-342900">
              <a:spcBef>
                <a:spcPts val="600"/>
              </a:spcBef>
              <a:buFont typeface="Courier New" panose="02070309020205020404" pitchFamily="49" charset="0"/>
              <a:buChar char="o"/>
            </a:pPr>
            <a:r>
              <a:rPr lang="fr-FR" sz="1800" kern="0" dirty="0" smtClean="0">
                <a:solidFill>
                  <a:srgbClr val="1C5840"/>
                </a:solidFill>
              </a:rPr>
              <a:t>Des </a:t>
            </a:r>
            <a:r>
              <a:rPr lang="fr-FR" sz="1800" kern="0" dirty="0">
                <a:solidFill>
                  <a:srgbClr val="1C5840"/>
                </a:solidFill>
              </a:rPr>
              <a:t>panneaux pour chaque points de tri (=zone avec bacs ou colonne)</a:t>
            </a:r>
          </a:p>
          <a:p>
            <a:pPr marL="1381125" lvl="3" indent="-342900">
              <a:spcBef>
                <a:spcPts val="600"/>
              </a:spcBef>
              <a:buFont typeface="Courier New" panose="02070309020205020404" pitchFamily="49" charset="0"/>
              <a:buChar char="o"/>
            </a:pPr>
            <a:r>
              <a:rPr lang="fr-FR" sz="1800" kern="0" dirty="0">
                <a:solidFill>
                  <a:srgbClr val="1C5840"/>
                </a:solidFill>
              </a:rPr>
              <a:t>Information pendant la plénière avec les nouveaux enseignants</a:t>
            </a:r>
          </a:p>
          <a:p>
            <a:pPr marL="1381125" lvl="3" indent="-342900">
              <a:spcBef>
                <a:spcPts val="600"/>
              </a:spcBef>
              <a:buFont typeface="Courier New" panose="02070309020205020404" pitchFamily="49" charset="0"/>
              <a:buChar char="o"/>
            </a:pPr>
            <a:r>
              <a:rPr lang="fr-FR" sz="1800" kern="0" dirty="0">
                <a:solidFill>
                  <a:srgbClr val="1C5840"/>
                </a:solidFill>
              </a:rPr>
              <a:t>Accueil des nouveaux agents  &gt; guide ?</a:t>
            </a:r>
          </a:p>
          <a:p>
            <a:pPr marL="1381125" lvl="3" indent="-342900">
              <a:spcBef>
                <a:spcPts val="600"/>
              </a:spcBef>
              <a:buFont typeface="Courier New" panose="02070309020205020404" pitchFamily="49" charset="0"/>
              <a:buChar char="o"/>
            </a:pPr>
            <a:r>
              <a:rPr lang="fr-FR" sz="1800" kern="0" dirty="0">
                <a:solidFill>
                  <a:srgbClr val="1C5840"/>
                </a:solidFill>
              </a:rPr>
              <a:t>Rallye des secondes &gt; guide ?</a:t>
            </a:r>
          </a:p>
          <a:p>
            <a:pPr marL="1381125" lvl="3" indent="-342900">
              <a:spcBef>
                <a:spcPts val="600"/>
              </a:spcBef>
              <a:buFont typeface="Courier New" panose="02070309020205020404" pitchFamily="49" charset="0"/>
              <a:buChar char="o"/>
            </a:pPr>
            <a:r>
              <a:rPr lang="fr-FR" sz="1800" kern="0" dirty="0">
                <a:solidFill>
                  <a:srgbClr val="1C5840"/>
                </a:solidFill>
              </a:rPr>
              <a:t>Informer lors de la réunion d’accueil avec les internes</a:t>
            </a:r>
          </a:p>
          <a:p>
            <a:pPr marL="1381125" lvl="3" indent="-342900">
              <a:spcBef>
                <a:spcPts val="600"/>
              </a:spcBef>
              <a:buFont typeface="Courier New" panose="02070309020205020404" pitchFamily="49" charset="0"/>
              <a:buChar char="o"/>
            </a:pPr>
            <a:r>
              <a:rPr lang="fr-FR" sz="1800" kern="0" dirty="0">
                <a:solidFill>
                  <a:srgbClr val="1C5840"/>
                </a:solidFill>
              </a:rPr>
              <a:t>S’appuyer sur les délégués pour rappeler les </a:t>
            </a:r>
            <a:r>
              <a:rPr lang="fr-FR" sz="1800" kern="0" dirty="0" smtClean="0">
                <a:solidFill>
                  <a:srgbClr val="1C5840"/>
                </a:solidFill>
              </a:rPr>
              <a:t>consignes</a:t>
            </a:r>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Plan </a:t>
            </a:r>
            <a:r>
              <a:rPr lang="en-US" sz="2400" dirty="0" err="1" smtClean="0">
                <a:solidFill>
                  <a:srgbClr val="0080AA"/>
                </a:solidFill>
              </a:rPr>
              <a:t>d’actions</a:t>
            </a:r>
            <a:endParaRPr lang="fr-FR" sz="2400" dirty="0">
              <a:solidFill>
                <a:srgbClr val="0080AA"/>
              </a:solidFill>
            </a:endParaRPr>
          </a:p>
        </p:txBody>
      </p:sp>
    </p:spTree>
    <p:extLst>
      <p:ext uri="{BB962C8B-B14F-4D97-AF65-F5344CB8AC3E}">
        <p14:creationId xmlns:p14="http://schemas.microsoft.com/office/powerpoint/2010/main" val="258686623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28</a:t>
            </a:fld>
            <a:endParaRPr lang="fr-FR"/>
          </a:p>
        </p:txBody>
      </p:sp>
      <p:sp>
        <p:nvSpPr>
          <p:cNvPr id="7" name="Rectangle 2"/>
          <p:cNvSpPr>
            <a:spLocks noGrp="1" noChangeArrowheads="1"/>
          </p:cNvSpPr>
          <p:nvPr>
            <p:ph type="title"/>
          </p:nvPr>
        </p:nvSpPr>
        <p:spPr>
          <a:xfrm>
            <a:off x="683568" y="1916832"/>
            <a:ext cx="7885112" cy="620713"/>
          </a:xfrm>
        </p:spPr>
        <p:txBody>
          <a:bodyPr/>
          <a:lstStyle/>
          <a:p>
            <a:r>
              <a:rPr lang="en-US" sz="2400" dirty="0" err="1" smtClean="0">
                <a:solidFill>
                  <a:srgbClr val="78B832"/>
                </a:solidFill>
              </a:rPr>
              <a:t>Infos</a:t>
            </a:r>
            <a:r>
              <a:rPr lang="en-US" sz="2400" dirty="0" smtClean="0">
                <a:solidFill>
                  <a:srgbClr val="78B832"/>
                </a:solidFill>
              </a:rPr>
              <a:t> </a:t>
            </a:r>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25758637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F8A23C6-B8C8-440A-AD6D-6137B8C1D22B}" type="slidenum">
              <a:rPr lang="fr-FR"/>
              <a:pPr/>
              <a:t>29</a:t>
            </a:fld>
            <a:endParaRPr lang="fr-FR"/>
          </a:p>
        </p:txBody>
      </p:sp>
      <p:sp>
        <p:nvSpPr>
          <p:cNvPr id="7"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
        <p:nvSpPr>
          <p:cNvPr id="6" name="Rectangle 3"/>
          <p:cNvSpPr txBox="1">
            <a:spLocks noChangeArrowheads="1"/>
          </p:cNvSpPr>
          <p:nvPr/>
        </p:nvSpPr>
        <p:spPr bwMode="auto">
          <a:xfrm>
            <a:off x="24295" y="1196752"/>
            <a:ext cx="8940193" cy="5184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r>
              <a:rPr lang="en-US" sz="1800" b="1" kern="0" dirty="0"/>
              <a:t>Code </a:t>
            </a:r>
            <a:r>
              <a:rPr lang="en-US" sz="1800" b="1" kern="0" dirty="0" smtClean="0"/>
              <a:t>de </a:t>
            </a:r>
            <a:r>
              <a:rPr lang="en-US" sz="1800" b="1" kern="0" dirty="0" err="1" smtClean="0"/>
              <a:t>l’environnement</a:t>
            </a:r>
            <a:endParaRPr lang="en-US" sz="1800" b="1" kern="0" dirty="0"/>
          </a:p>
          <a:p>
            <a:pPr>
              <a:buNone/>
              <a:defRPr/>
            </a:pPr>
            <a:r>
              <a:rPr lang="fr-FR" sz="1600" kern="0" dirty="0"/>
              <a:t>	</a:t>
            </a:r>
            <a:r>
              <a:rPr lang="fr-FR" sz="1400" kern="0" dirty="0" smtClean="0"/>
              <a:t>L541 </a:t>
            </a:r>
            <a:r>
              <a:rPr lang="fr-FR" sz="1400" kern="0" dirty="0"/>
              <a:t>(Code de l’environnement : Partie législative, Livre V : Prévention des pollutions, des risques et des nuisances, Titre IV : Déchets, Chapitre Ier : Prévention et gestion des déchets)</a:t>
            </a:r>
          </a:p>
          <a:p>
            <a:pPr>
              <a:buFont typeface="Times New Roman" pitchFamily="18" charset="0"/>
              <a:buNone/>
              <a:defRPr/>
            </a:pPr>
            <a:r>
              <a:rPr lang="fr-FR" sz="1000" kern="0" dirty="0" smtClean="0"/>
              <a:t>	</a:t>
            </a:r>
            <a:endParaRPr lang="fr-FR" sz="300" kern="0" dirty="0" smtClean="0"/>
          </a:p>
          <a:p>
            <a:pPr lvl="2"/>
            <a:r>
              <a:rPr lang="fr-FR" b="1" dirty="0" smtClean="0"/>
              <a:t>La </a:t>
            </a:r>
            <a:r>
              <a:rPr lang="fr-FR" b="1" dirty="0"/>
              <a:t>responsabilité du producteur (pollueur-payeur) </a:t>
            </a:r>
            <a:r>
              <a:rPr lang="fr-FR" altLang="fr-FR" dirty="0"/>
              <a:t>(2eme Article L541-2)</a:t>
            </a:r>
            <a:endParaRPr lang="fr-FR" b="1" dirty="0"/>
          </a:p>
          <a:p>
            <a:pPr lvl="2">
              <a:buNone/>
            </a:pPr>
            <a:r>
              <a:rPr lang="fr-FR" dirty="0"/>
              <a:t>Principe selon lequel le producteur du déchet doit en assurer la gestion</a:t>
            </a:r>
          </a:p>
          <a:p>
            <a:pPr marL="914400" lvl="2" indent="0">
              <a:buFont typeface="Wingdings" pitchFamily="2" charset="2"/>
              <a:buNone/>
              <a:defRPr/>
            </a:pPr>
            <a:endParaRPr lang="fr-FR" kern="0" dirty="0" smtClean="0">
              <a:sym typeface="Wingdings"/>
            </a:endParaRPr>
          </a:p>
          <a:p>
            <a:pPr lvl="2"/>
            <a:r>
              <a:rPr lang="fr-FR" b="1" dirty="0"/>
              <a:t>La responsabilité des collectivités </a:t>
            </a:r>
            <a:r>
              <a:rPr lang="fr-FR" altLang="fr-FR" dirty="0"/>
              <a:t>(Article L2224-13) </a:t>
            </a:r>
          </a:p>
          <a:p>
            <a:pPr marL="914400" lvl="2" indent="0">
              <a:buNone/>
            </a:pPr>
            <a:r>
              <a:rPr lang="fr-FR" dirty="0"/>
              <a:t>Principe selon lequel les communes doivent assurer la </a:t>
            </a:r>
            <a:r>
              <a:rPr lang="fr-FR" b="1" dirty="0"/>
              <a:t>gestion des déchets des </a:t>
            </a:r>
            <a:r>
              <a:rPr lang="fr-FR" b="1" dirty="0" smtClean="0"/>
              <a:t>ménages </a:t>
            </a:r>
            <a:r>
              <a:rPr lang="fr-FR" kern="0" dirty="0" smtClean="0">
                <a:sym typeface="Wingdings"/>
              </a:rPr>
              <a:t>(groupement de communes, syndicats intercommunaux &gt; OM ordures ménagères en mélange+ « encombrants » = déchets ménagers)</a:t>
            </a:r>
          </a:p>
          <a:p>
            <a:pPr marL="914400" lvl="2" indent="0">
              <a:buFont typeface="Wingdings" pitchFamily="2" charset="2"/>
              <a:buNone/>
              <a:defRPr/>
            </a:pPr>
            <a:r>
              <a:rPr lang="fr-FR" kern="0" dirty="0" smtClean="0">
                <a:sym typeface="Wingdings"/>
              </a:rPr>
              <a:t>Les déchets non dangereux de petits professionnels ont des caractéristiques similaires aux OM; ils sont dits « </a:t>
            </a:r>
            <a:r>
              <a:rPr lang="fr-FR" b="1" kern="0" dirty="0" smtClean="0">
                <a:sym typeface="Wingdings"/>
              </a:rPr>
              <a:t>assimilés » </a:t>
            </a:r>
            <a:r>
              <a:rPr lang="fr-FR" kern="0" dirty="0" smtClean="0">
                <a:sym typeface="Wingdings"/>
              </a:rPr>
              <a:t>et sont collectés et traités en même temps avec les mêmes équipements &gt;OMA ou DMA (déchets ménagers et assimilés) &gt; la collectivité fait payer ce service idéalement via une redevance spéciale (fonction du service rendu)</a:t>
            </a:r>
          </a:p>
          <a:p>
            <a:pPr marL="914400" lvl="2" indent="0">
              <a:buFont typeface="Wingdings" pitchFamily="2" charset="2"/>
              <a:buNone/>
              <a:defRPr/>
            </a:pPr>
            <a:endParaRPr lang="fr-FR" kern="0" dirty="0">
              <a:sym typeface="Wingdings"/>
            </a:endParaRPr>
          </a:p>
        </p:txBody>
      </p:sp>
    </p:spTree>
    <p:extLst>
      <p:ext uri="{BB962C8B-B14F-4D97-AF65-F5344CB8AC3E}">
        <p14:creationId xmlns:p14="http://schemas.microsoft.com/office/powerpoint/2010/main" val="16441895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3</a:t>
            </a:fld>
            <a:endParaRPr lang="fr-FR"/>
          </a:p>
        </p:txBody>
      </p:sp>
      <p:sp>
        <p:nvSpPr>
          <p:cNvPr id="7" name="Rectangle 3"/>
          <p:cNvSpPr txBox="1">
            <a:spLocks noChangeArrowheads="1"/>
          </p:cNvSpPr>
          <p:nvPr/>
        </p:nvSpPr>
        <p:spPr bwMode="auto">
          <a:xfrm>
            <a:off x="35496" y="692696"/>
            <a:ext cx="9108504" cy="61653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a:buFont typeface="Times New Roman" pitchFamily="18" charset="0"/>
              <a:buNone/>
            </a:pPr>
            <a:r>
              <a:rPr lang="fr-FR" b="1" kern="0" dirty="0" smtClean="0"/>
              <a:t>	</a:t>
            </a:r>
            <a:r>
              <a:rPr lang="fr-FR" kern="0" dirty="0" smtClean="0"/>
              <a:t>Etapes dans les établissements pilotes</a:t>
            </a:r>
            <a:endParaRPr lang="fr-FR" sz="2400" kern="0" dirty="0" smtClean="0"/>
          </a:p>
          <a:p>
            <a:pPr marL="1038225" lvl="2" indent="-457200">
              <a:spcBef>
                <a:spcPts val="1200"/>
              </a:spcBef>
              <a:buFont typeface="+mj-lt"/>
              <a:buAutoNum type="arabicPeriod"/>
            </a:pPr>
            <a:r>
              <a:rPr lang="fr-FR" b="1" kern="0" dirty="0" smtClean="0">
                <a:solidFill>
                  <a:srgbClr val="1C5840"/>
                </a:solidFill>
              </a:rPr>
              <a:t>Engagement de l’établissement (convention)+ réunion démarrage </a:t>
            </a:r>
            <a:r>
              <a:rPr lang="fr-FR" kern="0" dirty="0" smtClean="0">
                <a:solidFill>
                  <a:srgbClr val="1C5840"/>
                </a:solidFill>
              </a:rPr>
              <a:t>avec des représentants de tous les personnels (direction, éducation, restauration, santé…) &gt; </a:t>
            </a:r>
            <a:r>
              <a:rPr lang="fr-FR" b="1" kern="0" dirty="0" smtClean="0">
                <a:solidFill>
                  <a:srgbClr val="1C5840"/>
                </a:solidFill>
              </a:rPr>
              <a:t>repérage d’une « équipe projet »+ 1 classe/groupe d’élèves « projet »</a:t>
            </a:r>
          </a:p>
          <a:p>
            <a:pPr marL="1038225" lvl="2" indent="-457200">
              <a:spcBef>
                <a:spcPts val="1200"/>
              </a:spcBef>
              <a:buFont typeface="+mj-lt"/>
              <a:buAutoNum type="arabicPeriod"/>
            </a:pPr>
            <a:r>
              <a:rPr lang="fr-FR" b="1" kern="0" dirty="0" smtClean="0">
                <a:solidFill>
                  <a:srgbClr val="1C5840"/>
                </a:solidFill>
              </a:rPr>
              <a:t>Autodiagnostic-déchets</a:t>
            </a:r>
            <a:r>
              <a:rPr lang="fr-FR" i="1" kern="0" dirty="0" smtClean="0">
                <a:solidFill>
                  <a:srgbClr val="1C5840"/>
                </a:solidFill>
              </a:rPr>
              <a:t> accompagné </a:t>
            </a:r>
            <a:r>
              <a:rPr lang="fr-FR" kern="0" dirty="0" smtClean="0">
                <a:solidFill>
                  <a:srgbClr val="1C5840"/>
                </a:solidFill>
              </a:rPr>
              <a:t>+ </a:t>
            </a:r>
            <a:r>
              <a:rPr lang="fr-FR" b="1" kern="0" dirty="0" smtClean="0">
                <a:solidFill>
                  <a:srgbClr val="1C5840"/>
                </a:solidFill>
              </a:rPr>
              <a:t>1 campagne de pesées </a:t>
            </a:r>
            <a:r>
              <a:rPr lang="fr-FR" kern="0" dirty="0" smtClean="0">
                <a:solidFill>
                  <a:srgbClr val="1C5840"/>
                </a:solidFill>
              </a:rPr>
              <a:t>des restes alimentaires AMONT (1 semaine) + </a:t>
            </a:r>
            <a:r>
              <a:rPr lang="fr-FR" b="1" kern="0" dirty="0" smtClean="0">
                <a:solidFill>
                  <a:srgbClr val="1C5840"/>
                </a:solidFill>
              </a:rPr>
              <a:t>1 atelier de réflexion </a:t>
            </a:r>
            <a:r>
              <a:rPr lang="fr-FR" kern="0" dirty="0" smtClean="0">
                <a:solidFill>
                  <a:srgbClr val="1C5840"/>
                </a:solidFill>
              </a:rPr>
              <a:t>avec les personnels de restauration</a:t>
            </a:r>
          </a:p>
          <a:p>
            <a:pPr marL="1038225" lvl="2" indent="-457200">
              <a:spcBef>
                <a:spcPts val="1200"/>
              </a:spcBef>
              <a:buFont typeface="+mj-lt"/>
              <a:buAutoNum type="arabicPeriod" startAt="3"/>
            </a:pPr>
            <a:r>
              <a:rPr lang="fr-FR" b="1" kern="0" dirty="0" smtClean="0">
                <a:solidFill>
                  <a:srgbClr val="1C5840"/>
                </a:solidFill>
              </a:rPr>
              <a:t>Co-conception d’1 plan d’actions</a:t>
            </a:r>
          </a:p>
          <a:p>
            <a:pPr marL="1038225" lvl="2" indent="-457200">
              <a:spcBef>
                <a:spcPts val="1200"/>
              </a:spcBef>
              <a:buFont typeface="+mj-lt"/>
              <a:buAutoNum type="arabicPeriod" startAt="3"/>
            </a:pPr>
            <a:r>
              <a:rPr lang="fr-FR" b="1" kern="0" dirty="0" smtClean="0">
                <a:solidFill>
                  <a:srgbClr val="1C5840"/>
                </a:solidFill>
              </a:rPr>
              <a:t>Interventions auprès des élèves sur le gaspillage alimentaire</a:t>
            </a:r>
          </a:p>
          <a:p>
            <a:pPr marL="1038225" lvl="2" indent="-457200">
              <a:spcBef>
                <a:spcPts val="1200"/>
              </a:spcBef>
              <a:buFont typeface="+mj-lt"/>
              <a:buAutoNum type="arabicPeriod" startAt="3"/>
            </a:pPr>
            <a:r>
              <a:rPr lang="fr-FR" b="1" kern="0" dirty="0" smtClean="0">
                <a:solidFill>
                  <a:srgbClr val="1C5840"/>
                </a:solidFill>
              </a:rPr>
              <a:t>Mise en place d’au moins 1 action </a:t>
            </a:r>
            <a:r>
              <a:rPr lang="fr-FR" kern="0" dirty="0" smtClean="0">
                <a:solidFill>
                  <a:srgbClr val="1C5840"/>
                </a:solidFill>
              </a:rPr>
              <a:t>dans l’établissement + </a:t>
            </a:r>
            <a:r>
              <a:rPr lang="fr-FR" b="1" kern="0" dirty="0" smtClean="0">
                <a:solidFill>
                  <a:srgbClr val="1C5840"/>
                </a:solidFill>
              </a:rPr>
              <a:t>Evaluation </a:t>
            </a:r>
            <a:r>
              <a:rPr lang="fr-FR" kern="0" dirty="0" smtClean="0">
                <a:solidFill>
                  <a:srgbClr val="1C5840"/>
                </a:solidFill>
              </a:rPr>
              <a:t>de/des actions conduites + </a:t>
            </a:r>
            <a:r>
              <a:rPr lang="fr-FR" b="1" kern="0" dirty="0" smtClean="0">
                <a:solidFill>
                  <a:srgbClr val="1C5840"/>
                </a:solidFill>
              </a:rPr>
              <a:t>1 campagne de pesées des restes alimentaires AVAL </a:t>
            </a:r>
            <a:r>
              <a:rPr lang="fr-FR" kern="0" dirty="0" smtClean="0">
                <a:solidFill>
                  <a:srgbClr val="1C5840"/>
                </a:solidFill>
              </a:rPr>
              <a:t>(1 semaine)</a:t>
            </a:r>
          </a:p>
          <a:p>
            <a:pPr marL="1038225" lvl="2" indent="-457200">
              <a:spcBef>
                <a:spcPts val="1200"/>
              </a:spcBef>
              <a:buFont typeface="+mj-lt"/>
              <a:buAutoNum type="arabicPeriod" startAt="3"/>
            </a:pPr>
            <a:r>
              <a:rPr lang="fr-FR" b="1" kern="0" dirty="0" smtClean="0">
                <a:solidFill>
                  <a:srgbClr val="1C5840"/>
                </a:solidFill>
              </a:rPr>
              <a:t>Une rencontre entre pairs</a:t>
            </a:r>
          </a:p>
          <a:p>
            <a:pPr marL="1038225" lvl="2" indent="-457200">
              <a:spcBef>
                <a:spcPts val="1200"/>
              </a:spcBef>
              <a:buFont typeface="+mj-lt"/>
              <a:buAutoNum type="arabicPeriod" startAt="3"/>
            </a:pPr>
            <a:endParaRPr lang="fr-FR" sz="200" b="1" kern="0" dirty="0">
              <a:solidFill>
                <a:srgbClr val="1C5840"/>
              </a:solidFill>
            </a:endParaRPr>
          </a:p>
          <a:p>
            <a:pPr marL="581025" lvl="2" indent="0">
              <a:spcBef>
                <a:spcPts val="1200"/>
              </a:spcBef>
              <a:buNone/>
            </a:pPr>
            <a:r>
              <a:rPr lang="fr-FR" b="1" kern="0" dirty="0" smtClean="0"/>
              <a:t>LES PARTENAIRES </a:t>
            </a:r>
          </a:p>
          <a:p>
            <a:pPr marL="866775" lvl="2" indent="-285750">
              <a:spcBef>
                <a:spcPts val="0"/>
              </a:spcBef>
            </a:pPr>
            <a:r>
              <a:rPr lang="fr-FR" kern="0" dirty="0" smtClean="0">
                <a:solidFill>
                  <a:srgbClr val="1C5840"/>
                </a:solidFill>
              </a:rPr>
              <a:t>GERES </a:t>
            </a:r>
          </a:p>
          <a:p>
            <a:pPr marL="866775" lvl="2" indent="-285750">
              <a:spcBef>
                <a:spcPts val="0"/>
              </a:spcBef>
            </a:pPr>
            <a:r>
              <a:rPr lang="fr-FR" kern="0" dirty="0" smtClean="0">
                <a:solidFill>
                  <a:srgbClr val="1C5840"/>
                </a:solidFill>
              </a:rPr>
              <a:t>Mer - Nature</a:t>
            </a:r>
            <a:endParaRPr lang="fr-FR" b="1" kern="0" dirty="0">
              <a:solidFill>
                <a:srgbClr val="1C5840"/>
              </a:solidFill>
            </a:endParaRPr>
          </a:p>
          <a:p>
            <a:pPr marL="1038225" lvl="2" indent="-457200">
              <a:spcBef>
                <a:spcPts val="1200"/>
              </a:spcBef>
              <a:buFont typeface="+mj-lt"/>
              <a:buAutoNum type="arabicPeriod"/>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8"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Le </a:t>
            </a:r>
            <a:r>
              <a:rPr lang="en-US" sz="2400" dirty="0" err="1" smtClean="0">
                <a:solidFill>
                  <a:srgbClr val="0080AA"/>
                </a:solidFill>
              </a:rPr>
              <a:t>projet</a:t>
            </a:r>
            <a:r>
              <a:rPr lang="en-US" sz="2400" dirty="0" smtClean="0">
                <a:solidFill>
                  <a:srgbClr val="0080AA"/>
                </a:solidFill>
              </a:rPr>
              <a:t> </a:t>
            </a:r>
            <a:r>
              <a:rPr lang="en-US" sz="2400" dirty="0" smtClean="0">
                <a:solidFill>
                  <a:srgbClr val="0080AA"/>
                </a:solidFill>
              </a:rPr>
              <a:t>– Rappel des </a:t>
            </a:r>
            <a:r>
              <a:rPr lang="en-US" sz="2400" dirty="0" err="1" smtClean="0">
                <a:solidFill>
                  <a:srgbClr val="0080AA"/>
                </a:solidFill>
              </a:rPr>
              <a:t>étapes</a:t>
            </a:r>
            <a:endParaRPr lang="fr-FR" sz="2400" dirty="0">
              <a:solidFill>
                <a:srgbClr val="0080AA"/>
              </a:solidFill>
            </a:endParaRPr>
          </a:p>
        </p:txBody>
      </p:sp>
      <p:sp>
        <p:nvSpPr>
          <p:cNvPr id="2" name="Flèche droite 1"/>
          <p:cNvSpPr/>
          <p:nvPr/>
        </p:nvSpPr>
        <p:spPr>
          <a:xfrm>
            <a:off x="35496" y="3595327"/>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5496" y="4077072"/>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361173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F8A23C6-B8C8-440A-AD6D-6137B8C1D22B}" type="slidenum">
              <a:rPr lang="fr-FR"/>
              <a:pPr/>
              <a:t>30</a:t>
            </a:fld>
            <a:endParaRPr lang="fr-FR"/>
          </a:p>
        </p:txBody>
      </p:sp>
      <p:sp>
        <p:nvSpPr>
          <p:cNvPr id="6" name="Rectangle 3"/>
          <p:cNvSpPr txBox="1">
            <a:spLocks noChangeArrowheads="1"/>
          </p:cNvSpPr>
          <p:nvPr/>
        </p:nvSpPr>
        <p:spPr bwMode="auto">
          <a:xfrm>
            <a:off x="24295" y="1124744"/>
            <a:ext cx="8940193" cy="5184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r>
              <a:rPr lang="fr-FR" sz="1800" b="1" kern="0" dirty="0"/>
              <a:t>Loi TECV Transition Energétique et Croissance Verte</a:t>
            </a:r>
            <a:endParaRPr lang="fr-FR" sz="2400" b="1" kern="0" dirty="0"/>
          </a:p>
          <a:p>
            <a:pPr>
              <a:buNone/>
              <a:defRPr/>
            </a:pPr>
            <a:r>
              <a:rPr lang="fr-FR" sz="1050" kern="0" dirty="0"/>
              <a:t>	 LOI n° 2015-992 du 17 août 2015 relative à la transition énergétique pour la croissance verte (1) </a:t>
            </a:r>
          </a:p>
          <a:p>
            <a:pPr>
              <a:buNone/>
              <a:defRPr/>
            </a:pPr>
            <a:r>
              <a:rPr lang="fr-FR" sz="1050" kern="0" dirty="0"/>
              <a:t>	Titre IV : LUTTER CONTRE LES GASPILLAGES ET PROMOUVOIR L'ÉCONOMIE CIRCULAIRE : DE LA CONCEPTION DES PRODUITS À LEUR RECYCLAGE </a:t>
            </a:r>
          </a:p>
          <a:p>
            <a:pPr>
              <a:buNone/>
              <a:defRPr/>
            </a:pPr>
            <a:endParaRPr lang="fr-FR" sz="400" kern="0" dirty="0"/>
          </a:p>
          <a:p>
            <a:pPr lvl="2">
              <a:defRPr/>
            </a:pPr>
            <a:r>
              <a:rPr lang="fr-FR" sz="1800" b="1" kern="0" dirty="0"/>
              <a:t>Art. L. 110-1-1.-La transition vers une </a:t>
            </a:r>
            <a:r>
              <a:rPr lang="fr-FR" sz="1800" b="1" kern="0" dirty="0">
                <a:solidFill>
                  <a:srgbClr val="78B832"/>
                </a:solidFill>
              </a:rPr>
              <a:t>économie </a:t>
            </a:r>
            <a:r>
              <a:rPr lang="fr-FR" sz="1800" b="1" kern="0" dirty="0" smtClean="0">
                <a:solidFill>
                  <a:srgbClr val="78B832"/>
                </a:solidFill>
              </a:rPr>
              <a:t>circulaire</a:t>
            </a:r>
            <a:r>
              <a:rPr lang="fr-FR" sz="1800" b="1" kern="0" dirty="0" smtClean="0"/>
              <a:t>: </a:t>
            </a:r>
            <a:endParaRPr lang="fr-FR" sz="1800" b="1" kern="0" dirty="0"/>
          </a:p>
          <a:p>
            <a:pPr lvl="2">
              <a:spcBef>
                <a:spcPts val="600"/>
              </a:spcBef>
              <a:buFont typeface="Courier New" panose="02070309020205020404" pitchFamily="49" charset="0"/>
              <a:buChar char="o"/>
              <a:defRPr/>
            </a:pPr>
            <a:r>
              <a:rPr lang="fr-FR" b="1" kern="0" dirty="0">
                <a:sym typeface="Wingdings"/>
              </a:rPr>
              <a:t>Consommation sobre et responsable </a:t>
            </a:r>
            <a:r>
              <a:rPr lang="fr-FR" kern="0" dirty="0">
                <a:sym typeface="Wingdings"/>
              </a:rPr>
              <a:t>des ressources et matières premières</a:t>
            </a:r>
          </a:p>
          <a:p>
            <a:pPr lvl="2">
              <a:spcBef>
                <a:spcPts val="600"/>
              </a:spcBef>
              <a:buFont typeface="Courier New" panose="02070309020205020404" pitchFamily="49" charset="0"/>
              <a:buChar char="o"/>
              <a:defRPr/>
            </a:pPr>
            <a:r>
              <a:rPr lang="fr-FR" kern="0" dirty="0">
                <a:sym typeface="Wingdings"/>
              </a:rPr>
              <a:t>La</a:t>
            </a:r>
            <a:r>
              <a:rPr lang="fr-FR" kern="0" dirty="0">
                <a:solidFill>
                  <a:srgbClr val="78B832"/>
                </a:solidFill>
                <a:sym typeface="Wingdings"/>
              </a:rPr>
              <a:t> </a:t>
            </a:r>
            <a:r>
              <a:rPr lang="fr-FR" b="1" kern="0" dirty="0">
                <a:solidFill>
                  <a:srgbClr val="78B832"/>
                </a:solidFill>
                <a:sym typeface="Wingdings"/>
              </a:rPr>
              <a:t>prévention</a:t>
            </a:r>
            <a:r>
              <a:rPr lang="fr-FR" kern="0" dirty="0">
                <a:solidFill>
                  <a:srgbClr val="78B832"/>
                </a:solidFill>
                <a:sym typeface="Wingdings"/>
              </a:rPr>
              <a:t> </a:t>
            </a:r>
            <a:r>
              <a:rPr lang="fr-FR" kern="0" dirty="0">
                <a:sym typeface="Wingdings"/>
              </a:rPr>
              <a:t>des déchets &gt;réemploi &gt; réutilisation recyclage &gt; valorisation </a:t>
            </a:r>
            <a:endParaRPr lang="fr-FR" kern="0" dirty="0" smtClean="0">
              <a:sym typeface="Wingdings"/>
            </a:endParaRPr>
          </a:p>
          <a:p>
            <a:pPr lvl="2">
              <a:spcBef>
                <a:spcPts val="1200"/>
              </a:spcBef>
              <a:defRPr/>
            </a:pPr>
            <a:r>
              <a:rPr lang="fr-FR" sz="1800" b="1" kern="0" dirty="0" smtClean="0"/>
              <a:t>Article </a:t>
            </a:r>
            <a:r>
              <a:rPr lang="fr-FR" sz="1800" b="1" kern="0" dirty="0"/>
              <a:t>L. 541-1 : </a:t>
            </a:r>
            <a:r>
              <a:rPr lang="fr-FR" sz="1800" b="1" kern="0" dirty="0" smtClean="0"/>
              <a:t>tri des </a:t>
            </a:r>
            <a:r>
              <a:rPr lang="fr-FR" sz="1800" b="1" kern="0" dirty="0" err="1" smtClean="0">
                <a:solidFill>
                  <a:srgbClr val="78B832"/>
                </a:solidFill>
              </a:rPr>
              <a:t>biodéchets</a:t>
            </a:r>
            <a:endParaRPr lang="fr-FR" sz="1800" b="1" kern="0" dirty="0">
              <a:solidFill>
                <a:srgbClr val="78B832"/>
              </a:solidFill>
            </a:endParaRPr>
          </a:p>
          <a:p>
            <a:pPr marL="914400" lvl="2" indent="0">
              <a:spcBef>
                <a:spcPts val="600"/>
              </a:spcBef>
              <a:buNone/>
              <a:defRPr/>
            </a:pPr>
            <a:r>
              <a:rPr lang="fr-FR" kern="0" dirty="0" smtClean="0">
                <a:sym typeface="Wingdings"/>
              </a:rPr>
              <a:t>Généralisation </a:t>
            </a:r>
            <a:r>
              <a:rPr lang="fr-FR" kern="0" dirty="0">
                <a:sym typeface="Wingdings"/>
              </a:rPr>
              <a:t>du </a:t>
            </a:r>
            <a:r>
              <a:rPr lang="fr-FR" b="1" kern="0" dirty="0">
                <a:sym typeface="Wingdings"/>
              </a:rPr>
              <a:t>tri à la source des déchets organiques </a:t>
            </a:r>
            <a:r>
              <a:rPr lang="fr-FR" kern="0" dirty="0">
                <a:sym typeface="Wingdings"/>
              </a:rPr>
              <a:t>pour </a:t>
            </a:r>
            <a:r>
              <a:rPr lang="fr-FR" b="1" kern="0" dirty="0">
                <a:sym typeface="Wingdings"/>
              </a:rPr>
              <a:t>tous les producteurs en 2025</a:t>
            </a:r>
            <a:endParaRPr lang="fr-FR" kern="0" dirty="0">
              <a:sym typeface="Wingdings"/>
            </a:endParaRPr>
          </a:p>
          <a:p>
            <a:pPr lvl="2">
              <a:spcBef>
                <a:spcPts val="1200"/>
              </a:spcBef>
            </a:pPr>
            <a:r>
              <a:rPr lang="fr-FR" sz="1800" b="1" dirty="0"/>
              <a:t>Décret d’application  - n° 2016-288 du 10 mars 2016</a:t>
            </a:r>
          </a:p>
          <a:p>
            <a:pPr marL="914400" lvl="2" indent="0">
              <a:spcBef>
                <a:spcPts val="600"/>
              </a:spcBef>
              <a:buNone/>
            </a:pPr>
            <a:r>
              <a:rPr lang="fr-FR" dirty="0"/>
              <a:t>Le décret de mars 2016 rend obligatoire</a:t>
            </a:r>
            <a:r>
              <a:rPr lang="fr-FR" b="1" dirty="0"/>
              <a:t> le tri à la source des flux de papier, métal, carton, plastique, verre et bois à partir de 1100 litres par semaine</a:t>
            </a:r>
          </a:p>
          <a:p>
            <a:pPr marL="914400" lvl="2" indent="0">
              <a:spcBef>
                <a:spcPts val="600"/>
              </a:spcBef>
              <a:buNone/>
            </a:pPr>
            <a:r>
              <a:rPr lang="fr-FR" dirty="0"/>
              <a:t>Il précise également le </a:t>
            </a:r>
            <a:r>
              <a:rPr lang="fr-FR" b="1" dirty="0"/>
              <a:t>tri des déchets de papiers de bureau ; à partir de 2018 pour les sites regroupant plus de 20 personnes.</a:t>
            </a:r>
            <a:endParaRPr lang="fr-FR" dirty="0"/>
          </a:p>
          <a:p>
            <a:pPr marL="914400" lvl="2" indent="0">
              <a:buFont typeface="Wingdings" pitchFamily="2" charset="2"/>
              <a:buNone/>
              <a:defRPr/>
            </a:pPr>
            <a:endParaRPr lang="fr-FR" kern="0" dirty="0">
              <a:sym typeface="Wingdings"/>
            </a:endParaRPr>
          </a:p>
        </p:txBody>
      </p:sp>
      <p:sp>
        <p:nvSpPr>
          <p:cNvPr id="8"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8723749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F8A23C6-B8C8-440A-AD6D-6137B8C1D22B}" type="slidenum">
              <a:rPr lang="fr-FR"/>
              <a:pPr/>
              <a:t>31</a:t>
            </a:fld>
            <a:endParaRPr lang="fr-FR"/>
          </a:p>
        </p:txBody>
      </p:sp>
      <p:sp>
        <p:nvSpPr>
          <p:cNvPr id="6" name="Rectangle 3"/>
          <p:cNvSpPr txBox="1">
            <a:spLocks noChangeArrowheads="1"/>
          </p:cNvSpPr>
          <p:nvPr/>
        </p:nvSpPr>
        <p:spPr bwMode="auto">
          <a:xfrm>
            <a:off x="223777" y="980728"/>
            <a:ext cx="8940193" cy="51845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r>
              <a:rPr lang="fr-FR" sz="1800" b="1" kern="0" dirty="0" smtClean="0"/>
              <a:t>Définition du « </a:t>
            </a:r>
            <a:r>
              <a:rPr lang="fr-FR" sz="1800" b="1" kern="0" dirty="0" err="1" smtClean="0"/>
              <a:t>biodéchet</a:t>
            </a:r>
            <a:r>
              <a:rPr lang="fr-FR" sz="1800" b="1" kern="0" dirty="0" smtClean="0"/>
              <a:t> »</a:t>
            </a:r>
          </a:p>
          <a:p>
            <a:pPr marL="0" indent="0">
              <a:buNone/>
            </a:pPr>
            <a:r>
              <a:rPr lang="fr-FR" sz="1400" dirty="0" smtClean="0"/>
              <a:t>Article </a:t>
            </a:r>
            <a:r>
              <a:rPr lang="fr-FR" sz="1400" dirty="0"/>
              <a:t>R. 541-8 du code de l’environnement : </a:t>
            </a:r>
          </a:p>
          <a:p>
            <a:pPr marL="0" indent="0">
              <a:buNone/>
            </a:pPr>
            <a:endParaRPr lang="fr-FR" sz="1050" kern="0" dirty="0"/>
          </a:p>
          <a:p>
            <a:pPr>
              <a:buNone/>
              <a:defRPr/>
            </a:pPr>
            <a:endParaRPr lang="fr-FR" sz="400" kern="0" dirty="0"/>
          </a:p>
          <a:p>
            <a:pPr marL="540000" lvl="2" indent="0">
              <a:buNone/>
              <a:defRPr/>
            </a:pPr>
            <a:r>
              <a:rPr lang="fr-FR" dirty="0"/>
              <a:t>« Tout déchet non dangereux </a:t>
            </a:r>
            <a:r>
              <a:rPr lang="fr-FR" b="1" dirty="0"/>
              <a:t>biodégradable de jardin ou de parc, </a:t>
            </a:r>
            <a:r>
              <a:rPr lang="fr-FR" dirty="0"/>
              <a:t>tout déchet non dangereux </a:t>
            </a:r>
            <a:r>
              <a:rPr lang="fr-FR" b="1" dirty="0"/>
              <a:t>alimentaire ou de cuisine </a:t>
            </a:r>
            <a:r>
              <a:rPr lang="fr-FR" dirty="0"/>
              <a:t>issu notamment des ménages, des restaurants, des traiteurs ou des magasins de vente au détail, ainsi que tout déchet comparable provenant des établissements de production ou de transformation de denrées alimentaires. </a:t>
            </a:r>
            <a:r>
              <a:rPr lang="fr-FR" dirty="0" smtClean="0"/>
              <a:t>»</a:t>
            </a:r>
          </a:p>
          <a:p>
            <a:pPr marL="540000" lvl="2" indent="0">
              <a:buNone/>
              <a:defRPr/>
            </a:pPr>
            <a:endParaRPr lang="fr-FR" dirty="0"/>
          </a:p>
          <a:p>
            <a:pPr marL="540000" lvl="2" indent="0">
              <a:buNone/>
              <a:defRPr/>
            </a:pPr>
            <a:endParaRPr lang="fr-FR" dirty="0"/>
          </a:p>
          <a:p>
            <a:pPr marL="914400" lvl="2" indent="0">
              <a:buFont typeface="Wingdings" pitchFamily="2" charset="2"/>
              <a:buNone/>
              <a:defRPr/>
            </a:pPr>
            <a:endParaRPr lang="fr-FR" kern="0" dirty="0">
              <a:sym typeface="Wingdings"/>
            </a:endParaRPr>
          </a:p>
        </p:txBody>
      </p:sp>
      <p:sp>
        <p:nvSpPr>
          <p:cNvPr id="8"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pic>
        <p:nvPicPr>
          <p:cNvPr id="7" name="Picture 13" descr="picto_dechet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10298"/>
            <a:ext cx="2794988" cy="276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icto_dechets_vert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42" y="3233673"/>
            <a:ext cx="2514217" cy="251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contenu 2"/>
          <p:cNvSpPr txBox="1">
            <a:spLocks/>
          </p:cNvSpPr>
          <p:nvPr/>
        </p:nvSpPr>
        <p:spPr>
          <a:xfrm>
            <a:off x="395536" y="5417964"/>
            <a:ext cx="4486399" cy="1008112"/>
          </a:xfrm>
          <a:prstGeom prst="rect">
            <a:avLst/>
          </a:prstGeom>
        </p:spPr>
        <p:txBody>
          <a:bodyPr vert="horz" lIns="91440" tIns="45720" rIns="91440" bIns="45720" rtlCol="0">
            <a:noAutofit/>
          </a:bodyPr>
          <a:lstStyle/>
          <a:p>
            <a:pPr marL="180000" marR="0" lvl="0" defTabSz="914400" rtl="0" eaLnBrk="1" fontAlgn="auto" latinLnBrk="0" hangingPunct="1">
              <a:lnSpc>
                <a:spcPct val="100000"/>
              </a:lnSpc>
              <a:spcAft>
                <a:spcPts val="0"/>
              </a:spcAft>
              <a:buClrTx/>
              <a:buSzTx/>
              <a:buFont typeface="Arial" pitchFamily="34" charset="0"/>
              <a:buNone/>
              <a:tabLst/>
              <a:defRPr/>
            </a:pPr>
            <a:r>
              <a:rPr kumimoji="0" lang="fr-FR" sz="1600" i="0" u="none" strike="noStrike" kern="1200" cap="none" spc="0" normalizeH="0" baseline="0" noProof="0" dirty="0" smtClean="0">
                <a:ln>
                  <a:noFill/>
                </a:ln>
                <a:solidFill>
                  <a:schemeClr val="tx1">
                    <a:lumMod val="65000"/>
                    <a:lumOff val="35000"/>
                  </a:schemeClr>
                </a:solidFill>
                <a:effectLst/>
                <a:uLnTx/>
                <a:uFillTx/>
                <a:latin typeface="+mn-lt"/>
              </a:rPr>
              <a:t>Résidus de production / consommation</a:t>
            </a:r>
            <a:r>
              <a:rPr kumimoji="0" lang="fr-FR" sz="1600" i="0" u="none" strike="noStrike" kern="1200" cap="none" spc="0" normalizeH="0" noProof="0" dirty="0" smtClean="0">
                <a:ln>
                  <a:noFill/>
                </a:ln>
                <a:solidFill>
                  <a:schemeClr val="tx1">
                    <a:lumMod val="65000"/>
                    <a:lumOff val="35000"/>
                  </a:schemeClr>
                </a:solidFill>
                <a:effectLst/>
                <a:uLnTx/>
                <a:uFillTx/>
                <a:latin typeface="+mn-lt"/>
              </a:rPr>
              <a:t> d’aliments = écarts de tri, invendus, restes de préparation de repas, aliments non consommés</a:t>
            </a:r>
            <a:endParaRPr kumimoji="0" lang="fr-FR" sz="1600" i="0" u="none" strike="noStrike" kern="1200" cap="none" spc="0" normalizeH="0" baseline="0" noProof="0" dirty="0">
              <a:ln>
                <a:noFill/>
              </a:ln>
              <a:solidFill>
                <a:schemeClr val="tx1">
                  <a:lumMod val="65000"/>
                  <a:lumOff val="35000"/>
                </a:schemeClr>
              </a:solidFill>
              <a:effectLst/>
              <a:uLnTx/>
              <a:uFillTx/>
              <a:latin typeface="+mn-lt"/>
            </a:endParaRPr>
          </a:p>
        </p:txBody>
      </p:sp>
      <p:sp>
        <p:nvSpPr>
          <p:cNvPr id="11" name="Espace réservé du contenu 2"/>
          <p:cNvSpPr txBox="1">
            <a:spLocks/>
          </p:cNvSpPr>
          <p:nvPr/>
        </p:nvSpPr>
        <p:spPr>
          <a:xfrm>
            <a:off x="5442159" y="5433880"/>
            <a:ext cx="3456384" cy="1152128"/>
          </a:xfrm>
          <a:prstGeom prst="rect">
            <a:avLst/>
          </a:prstGeom>
        </p:spPr>
        <p:txBody>
          <a:bodyPr vert="horz" lIns="91440" tIns="45720" rIns="91440" bIns="45720" rtlCol="0">
            <a:normAutofit/>
          </a:bodyPr>
          <a:lstStyle/>
          <a:p>
            <a:pPr marL="180000" marR="0" lvl="0" algn="l" defTabSz="914400" rtl="0" eaLnBrk="1" fontAlgn="auto" latinLnBrk="0" hangingPunct="1">
              <a:lnSpc>
                <a:spcPct val="100000"/>
              </a:lnSpc>
              <a:spcAft>
                <a:spcPts val="0"/>
              </a:spcAft>
              <a:buClrTx/>
              <a:buSzTx/>
              <a:buFont typeface="Arial" pitchFamily="34" charset="0"/>
              <a:buNone/>
              <a:tabLst/>
              <a:defRPr/>
            </a:pPr>
            <a:r>
              <a:rPr kumimoji="0" lang="fr-FR" sz="1600" i="0" u="none" strike="noStrike" kern="1200" cap="none" spc="0" normalizeH="0" baseline="0" noProof="0" dirty="0" smtClean="0">
                <a:ln>
                  <a:noFill/>
                </a:ln>
                <a:solidFill>
                  <a:schemeClr val="tx1">
                    <a:lumMod val="65000"/>
                    <a:lumOff val="35000"/>
                  </a:schemeClr>
                </a:solidFill>
                <a:effectLst/>
                <a:uLnTx/>
                <a:uFillTx/>
                <a:latin typeface="+mn-lt"/>
              </a:rPr>
              <a:t>Résidus d’entretien</a:t>
            </a:r>
            <a:r>
              <a:rPr kumimoji="0" lang="fr-FR" sz="1600" i="0" u="none" strike="noStrike" kern="1200" cap="none" spc="0" normalizeH="0" noProof="0" dirty="0" smtClean="0">
                <a:ln>
                  <a:noFill/>
                </a:ln>
                <a:solidFill>
                  <a:schemeClr val="tx1">
                    <a:lumMod val="65000"/>
                    <a:lumOff val="35000"/>
                  </a:schemeClr>
                </a:solidFill>
                <a:effectLst/>
                <a:uLnTx/>
                <a:uFillTx/>
                <a:latin typeface="+mn-lt"/>
              </a:rPr>
              <a:t> d’espaces verts  = branches, feuilles, tontes...</a:t>
            </a:r>
            <a:endParaRPr kumimoji="0" lang="fr-FR" sz="1600" i="0" u="none" strike="noStrike" kern="1200" cap="none" spc="0" normalizeH="0" baseline="0" noProof="0" dirty="0">
              <a:ln>
                <a:noFill/>
              </a:ln>
              <a:solidFill>
                <a:schemeClr val="tx1">
                  <a:lumMod val="65000"/>
                  <a:lumOff val="35000"/>
                </a:schemeClr>
              </a:solidFill>
              <a:effectLst/>
              <a:uLnTx/>
              <a:uFillTx/>
              <a:latin typeface="+mn-lt"/>
            </a:endParaRPr>
          </a:p>
        </p:txBody>
      </p:sp>
    </p:spTree>
    <p:extLst>
      <p:ext uri="{BB962C8B-B14F-4D97-AF65-F5344CB8AC3E}">
        <p14:creationId xmlns:p14="http://schemas.microsoft.com/office/powerpoint/2010/main" val="2617879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F8A23C6-B8C8-440A-AD6D-6137B8C1D22B}" type="slidenum">
              <a:rPr lang="fr-FR"/>
              <a:pPr/>
              <a:t>32</a:t>
            </a:fld>
            <a:endParaRPr lang="fr-FR"/>
          </a:p>
        </p:txBody>
      </p:sp>
      <p:sp>
        <p:nvSpPr>
          <p:cNvPr id="6" name="Espace réservé du contenu 2"/>
          <p:cNvSpPr>
            <a:spLocks noGrp="1"/>
          </p:cNvSpPr>
          <p:nvPr>
            <p:ph idx="1"/>
          </p:nvPr>
        </p:nvSpPr>
        <p:spPr>
          <a:xfrm>
            <a:off x="0" y="981075"/>
            <a:ext cx="9144000" cy="5661025"/>
          </a:xfrm>
        </p:spPr>
        <p:txBody>
          <a:bodyPr/>
          <a:lstStyle/>
          <a:p>
            <a:r>
              <a:rPr lang="fr-FR" dirty="0" smtClean="0"/>
              <a:t>Différence PREVENTION / GESTION </a:t>
            </a:r>
            <a:endParaRPr lang="fr-FR" dirty="0"/>
          </a:p>
          <a:p>
            <a:endParaRPr lang="fr-FR" dirty="0" smtClean="0"/>
          </a:p>
          <a:p>
            <a:pPr marL="914400" lvl="2" indent="0">
              <a:buNone/>
            </a:pPr>
            <a:r>
              <a:rPr lang="fr-FR" dirty="0" smtClean="0"/>
              <a:t> </a:t>
            </a:r>
            <a:endParaRPr lang="fr-FR" dirty="0"/>
          </a:p>
          <a:p>
            <a:pPr algn="r">
              <a:buFont typeface="Times New Roman" pitchFamily="18" charset="0"/>
              <a:buNone/>
            </a:pPr>
            <a:endParaRPr lang="fr-FR" sz="1800" i="1" dirty="0" smtClean="0">
              <a:solidFill>
                <a:srgbClr val="1C5840"/>
              </a:solidFill>
            </a:endParaRPr>
          </a:p>
          <a:p>
            <a:endParaRPr lang="fr-FR" sz="1600" dirty="0" smtClean="0">
              <a:solidFill>
                <a:srgbClr val="FF0000"/>
              </a:solidFill>
            </a:endParaRPr>
          </a:p>
          <a:p>
            <a:endParaRPr lang="fr-FR" sz="1600" dirty="0" smtClean="0">
              <a:solidFill>
                <a:srgbClr val="FF0000"/>
              </a:solidFill>
            </a:endParaRPr>
          </a:p>
          <a:p>
            <a:endParaRPr lang="fr-FR" sz="1600" dirty="0" smtClean="0">
              <a:solidFill>
                <a:srgbClr val="FF0000"/>
              </a:solidFill>
            </a:endParaRPr>
          </a:p>
          <a:p>
            <a:endParaRPr lang="fr-FR" sz="1600" dirty="0" smtClean="0">
              <a:solidFill>
                <a:srgbClr val="FF0000"/>
              </a:solidFill>
            </a:endParaRPr>
          </a:p>
          <a:p>
            <a:pPr marL="0" indent="0">
              <a:buNone/>
            </a:pPr>
            <a:endParaRPr lang="fr-FR" sz="1200" i="1" dirty="0" smtClean="0">
              <a:solidFill>
                <a:srgbClr val="1C5840"/>
              </a:solidFill>
            </a:endParaRPr>
          </a:p>
        </p:txBody>
      </p:sp>
      <p:pic>
        <p:nvPicPr>
          <p:cNvPr id="8" name="Picture 2"/>
          <p:cNvPicPr>
            <a:picLocks noChangeAspect="1" noChangeArrowheads="1"/>
          </p:cNvPicPr>
          <p:nvPr/>
        </p:nvPicPr>
        <p:blipFill>
          <a:blip r:embed="rId2" cstate="print"/>
          <a:srcRect/>
          <a:stretch>
            <a:fillRect/>
          </a:stretch>
        </p:blipFill>
        <p:spPr bwMode="auto">
          <a:xfrm>
            <a:off x="251520" y="1700808"/>
            <a:ext cx="8784976" cy="3528392"/>
          </a:xfrm>
          <a:prstGeom prst="rect">
            <a:avLst/>
          </a:prstGeom>
          <a:noFill/>
          <a:ln w="9525">
            <a:noFill/>
            <a:miter lim="800000"/>
            <a:headEnd/>
            <a:tailEnd/>
          </a:ln>
        </p:spPr>
      </p:pic>
      <p:sp>
        <p:nvSpPr>
          <p:cNvPr id="9"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19581699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fld id="{EF8A23C6-B8C8-440A-AD6D-6137B8C1D22B}" type="slidenum">
              <a:rPr lang="fr-FR"/>
              <a:pPr/>
              <a:t>33</a:t>
            </a:fld>
            <a:endParaRPr lang="fr-FR"/>
          </a:p>
        </p:txBody>
      </p:sp>
      <p:sp>
        <p:nvSpPr>
          <p:cNvPr id="8" name="Espace réservé du contenu 1"/>
          <p:cNvSpPr>
            <a:spLocks noGrp="1"/>
          </p:cNvSpPr>
          <p:nvPr>
            <p:ph idx="1"/>
          </p:nvPr>
        </p:nvSpPr>
        <p:spPr>
          <a:xfrm>
            <a:off x="1608746" y="1085877"/>
            <a:ext cx="7211726" cy="431701"/>
          </a:xfrm>
        </p:spPr>
        <p:txBody>
          <a:bodyPr/>
          <a:lstStyle/>
          <a:p>
            <a:pPr marL="0" indent="0">
              <a:buNone/>
            </a:pPr>
            <a:r>
              <a:rPr lang="fr-FR" dirty="0" smtClean="0"/>
              <a:t>Différentes étapes : gestion linéaire/circulaire</a:t>
            </a:r>
            <a:endParaRPr lang="fr-FR" dirty="0"/>
          </a:p>
        </p:txBody>
      </p:sp>
      <p:pic>
        <p:nvPicPr>
          <p:cNvPr id="10" name="Image 9" descr="pictos3.jpg"/>
          <p:cNvPicPr>
            <a:picLocks noChangeAspect="1"/>
          </p:cNvPicPr>
          <p:nvPr/>
        </p:nvPicPr>
        <p:blipFill>
          <a:blip r:embed="rId2" cstate="print"/>
          <a:stretch>
            <a:fillRect/>
          </a:stretch>
        </p:blipFill>
        <p:spPr>
          <a:xfrm>
            <a:off x="-108520" y="1052736"/>
            <a:ext cx="1607554" cy="2249488"/>
          </a:xfrm>
          <a:prstGeom prst="rect">
            <a:avLst/>
          </a:prstGeom>
        </p:spPr>
      </p:pic>
      <p:pic>
        <p:nvPicPr>
          <p:cNvPr id="11" name="Picture 7"/>
          <p:cNvPicPr>
            <a:picLocks noChangeAspect="1" noChangeArrowheads="1"/>
          </p:cNvPicPr>
          <p:nvPr/>
        </p:nvPicPr>
        <p:blipFill>
          <a:blip r:embed="rId3" cstate="print"/>
          <a:srcRect/>
          <a:stretch>
            <a:fillRect/>
          </a:stretch>
        </p:blipFill>
        <p:spPr bwMode="auto">
          <a:xfrm>
            <a:off x="35941" y="2060848"/>
            <a:ext cx="9072563" cy="3497263"/>
          </a:xfrm>
          <a:prstGeom prst="rect">
            <a:avLst/>
          </a:prstGeom>
          <a:noFill/>
          <a:ln w="9525">
            <a:noFill/>
            <a:miter lim="800000"/>
            <a:headEnd/>
            <a:tailEnd/>
          </a:ln>
          <a:effectLst/>
        </p:spPr>
      </p:pic>
      <p:sp>
        <p:nvSpPr>
          <p:cNvPr id="12" name="Flèche vers le bas 11"/>
          <p:cNvSpPr/>
          <p:nvPr/>
        </p:nvSpPr>
        <p:spPr>
          <a:xfrm>
            <a:off x="467544" y="2132856"/>
            <a:ext cx="288032"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8388424" y="5589240"/>
            <a:ext cx="0" cy="504056"/>
          </a:xfrm>
          <a:prstGeom prst="line">
            <a:avLst/>
          </a:prstGeom>
          <a:ln w="1270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39552" y="6021288"/>
            <a:ext cx="7857256" cy="8384"/>
          </a:xfrm>
          <a:prstGeom prst="line">
            <a:avLst/>
          </a:prstGeom>
          <a:ln w="1270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611560" y="4581128"/>
            <a:ext cx="0" cy="1440160"/>
          </a:xfrm>
          <a:prstGeom prst="straightConnector1">
            <a:avLst/>
          </a:prstGeom>
          <a:ln w="1270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8316416" y="3809479"/>
            <a:ext cx="0" cy="33960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12316647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34</a:t>
            </a:fld>
            <a:endParaRPr lang="fr-FR"/>
          </a:p>
        </p:txBody>
      </p:sp>
      <p:sp>
        <p:nvSpPr>
          <p:cNvPr id="6" name="Rectangle 3"/>
          <p:cNvSpPr txBox="1">
            <a:spLocks noChangeArrowheads="1"/>
          </p:cNvSpPr>
          <p:nvPr/>
        </p:nvSpPr>
        <p:spPr bwMode="auto">
          <a:xfrm>
            <a:off x="0" y="692696"/>
            <a:ext cx="9144000" cy="30243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r>
              <a:rPr lang="fr-FR" sz="1800" b="1" kern="0" dirty="0" smtClean="0"/>
              <a:t>Textes relatifs au Gaspillage alimentaire</a:t>
            </a:r>
            <a:endParaRPr lang="fr-FR" sz="2400" b="1" kern="0" dirty="0" smtClean="0"/>
          </a:p>
          <a:p>
            <a:pPr>
              <a:buNone/>
              <a:defRPr/>
            </a:pPr>
            <a:r>
              <a:rPr lang="fr-FR" sz="1050" kern="0" dirty="0" smtClean="0"/>
              <a:t>	</a:t>
            </a:r>
            <a:r>
              <a:rPr lang="fr-FR" sz="800" b="1" kern="0" dirty="0"/>
              <a:t> </a:t>
            </a:r>
            <a:r>
              <a:rPr lang="fr-FR" sz="1200" kern="0" dirty="0"/>
              <a:t>l'article L. 541-11 </a:t>
            </a:r>
            <a:r>
              <a:rPr lang="fr-FR" sz="1200" kern="0" dirty="0" smtClean="0"/>
              <a:t>(issu de Grenelle II 2010)</a:t>
            </a:r>
          </a:p>
          <a:p>
            <a:pPr>
              <a:buNone/>
              <a:defRPr/>
            </a:pPr>
            <a:endParaRPr lang="fr-FR" sz="400" kern="0" dirty="0" smtClean="0"/>
          </a:p>
          <a:p>
            <a:pPr lvl="2">
              <a:defRPr/>
            </a:pPr>
            <a:r>
              <a:rPr lang="fr-FR" b="1" kern="0" dirty="0"/>
              <a:t>Code de </a:t>
            </a:r>
            <a:r>
              <a:rPr lang="fr-FR" b="1" kern="0" dirty="0" smtClean="0"/>
              <a:t>l'environnement - article </a:t>
            </a:r>
            <a:r>
              <a:rPr lang="fr-FR" b="1" kern="0" dirty="0"/>
              <a:t>L. 541-11 (issu de Grenelle II 2010)</a:t>
            </a:r>
          </a:p>
          <a:p>
            <a:pPr marL="914400" lvl="2" indent="0">
              <a:buNone/>
              <a:defRPr/>
            </a:pPr>
            <a:r>
              <a:rPr lang="fr-FR" kern="0" dirty="0" smtClean="0"/>
              <a:t>Programme </a:t>
            </a:r>
            <a:r>
              <a:rPr lang="fr-FR" kern="0" dirty="0"/>
              <a:t>national de prévention des déchets 2014 -</a:t>
            </a:r>
            <a:r>
              <a:rPr lang="fr-FR" kern="0" dirty="0" smtClean="0"/>
              <a:t>2020 &gt; </a:t>
            </a:r>
            <a:r>
              <a:rPr lang="fr-FR" kern="0" dirty="0" smtClean="0">
                <a:sym typeface="Wingdings"/>
              </a:rPr>
              <a:t>L’un des 13 axes d’intervention : Lutte contre le gaspillage alimentaire</a:t>
            </a:r>
          </a:p>
          <a:p>
            <a:pPr marL="914400" lvl="2" indent="0">
              <a:spcBef>
                <a:spcPts val="600"/>
              </a:spcBef>
              <a:buNone/>
              <a:defRPr/>
            </a:pPr>
            <a:endParaRPr lang="fr-FR" sz="100" kern="0" dirty="0" smtClean="0">
              <a:sym typeface="Wingdings"/>
            </a:endParaRPr>
          </a:p>
          <a:p>
            <a:pPr lvl="2">
              <a:defRPr/>
            </a:pPr>
            <a:r>
              <a:rPr lang="fr-FR" b="1" kern="0" dirty="0" smtClean="0"/>
              <a:t>Loi TECV</a:t>
            </a:r>
          </a:p>
          <a:p>
            <a:pPr marL="914400" lvl="2" indent="0">
              <a:buNone/>
              <a:defRPr/>
            </a:pPr>
            <a:r>
              <a:rPr lang="fr-FR" kern="0" dirty="0" smtClean="0"/>
              <a:t>Démarche de lutte contre le gaspillage alimentaire au sein de la restauration collective des établissements publics et collectivités territoriales</a:t>
            </a:r>
          </a:p>
          <a:p>
            <a:pPr marL="914400" lvl="2" indent="0">
              <a:buNone/>
              <a:defRPr/>
            </a:pPr>
            <a:endParaRPr lang="fr-FR" sz="200" kern="0" dirty="0"/>
          </a:p>
          <a:p>
            <a:pPr marL="914400" lvl="2" indent="0">
              <a:buNone/>
              <a:defRPr/>
            </a:pPr>
            <a:endParaRPr lang="fr-FR" sz="100" kern="0" dirty="0">
              <a:solidFill>
                <a:srgbClr val="325A46"/>
              </a:solidFill>
              <a:sym typeface="Wingdings"/>
            </a:endParaRPr>
          </a:p>
          <a:p>
            <a:pPr lvl="2"/>
            <a:r>
              <a:rPr lang="fr-FR" b="1" dirty="0" smtClean="0"/>
              <a:t>Loi </a:t>
            </a:r>
            <a:r>
              <a:rPr lang="fr-FR" b="1" dirty="0"/>
              <a:t>du 11 février 2016 sur le gaspillage alimentaire</a:t>
            </a:r>
          </a:p>
          <a:p>
            <a:pPr marL="914400" lvl="2" indent="0">
              <a:buNone/>
            </a:pPr>
            <a:r>
              <a:rPr lang="fr-FR" dirty="0" smtClean="0"/>
              <a:t>Fixe </a:t>
            </a:r>
            <a:r>
              <a:rPr lang="fr-FR" dirty="0"/>
              <a:t>l’ordre de priorité des actions </a:t>
            </a:r>
            <a:r>
              <a:rPr lang="fr-FR" dirty="0" smtClean="0"/>
              <a:t>: </a:t>
            </a:r>
            <a:endParaRPr lang="fr-FR" dirty="0"/>
          </a:p>
          <a:p>
            <a:pPr marL="914400" lvl="2" indent="0">
              <a:buNone/>
            </a:pPr>
            <a:r>
              <a:rPr lang="fr-FR" dirty="0"/>
              <a:t>1) prévention, </a:t>
            </a:r>
          </a:p>
          <a:p>
            <a:pPr marL="914400" lvl="2" indent="0">
              <a:buNone/>
            </a:pPr>
            <a:r>
              <a:rPr lang="fr-FR" dirty="0"/>
              <a:t>2) don ou transformation des invendus, </a:t>
            </a:r>
          </a:p>
          <a:p>
            <a:pPr marL="914400" lvl="2" indent="0">
              <a:buNone/>
            </a:pPr>
            <a:r>
              <a:rPr lang="fr-FR" dirty="0"/>
              <a:t>3) valorisation en alimentation animale,</a:t>
            </a:r>
          </a:p>
          <a:p>
            <a:pPr marL="1257300" lvl="2" indent="-342900">
              <a:buAutoNum type="arabicParenR" startAt="4"/>
            </a:pPr>
            <a:r>
              <a:rPr lang="fr-FR" dirty="0"/>
              <a:t>compostage ou méthanisation. </a:t>
            </a:r>
          </a:p>
          <a:p>
            <a:pPr marL="914400" lvl="2" indent="0">
              <a:buNone/>
            </a:pPr>
            <a:r>
              <a:rPr lang="fr-FR" dirty="0"/>
              <a:t>La loi interdit aux distributeurs de rendre les invendus impropres à la consommation et les incite à en faire don</a:t>
            </a:r>
            <a:r>
              <a:rPr lang="fr-FR" dirty="0" smtClean="0"/>
              <a:t>.</a:t>
            </a:r>
          </a:p>
          <a:p>
            <a:pPr marL="914400" lvl="2" indent="0">
              <a:buNone/>
            </a:pPr>
            <a:endParaRPr lang="fr-FR" sz="100" dirty="0"/>
          </a:p>
          <a:p>
            <a:pPr lvl="2"/>
            <a:r>
              <a:rPr lang="fr-FR" b="1" dirty="0"/>
              <a:t>Pacte national de lutte contre le gaspillage alimentaire</a:t>
            </a:r>
          </a:p>
          <a:p>
            <a:pPr marL="914400" lvl="2" indent="0">
              <a:spcBef>
                <a:spcPts val="600"/>
              </a:spcBef>
              <a:buNone/>
              <a:defRPr/>
            </a:pPr>
            <a:r>
              <a:rPr lang="fr-FR" sz="1600" kern="0" dirty="0" smtClean="0">
                <a:solidFill>
                  <a:srgbClr val="97762D"/>
                </a:solidFill>
                <a:sym typeface="Wingdings"/>
              </a:rPr>
              <a:t>Diviser par 2 tout au long de la chaine alimentaire (production &gt; consommation)</a:t>
            </a:r>
          </a:p>
        </p:txBody>
      </p:sp>
      <p:sp>
        <p:nvSpPr>
          <p:cNvPr id="8"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5995126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35</a:t>
            </a:fld>
            <a:endParaRPr lang="fr-FR"/>
          </a:p>
        </p:txBody>
      </p:sp>
      <p:sp>
        <p:nvSpPr>
          <p:cNvPr id="8" name="Espace réservé du contenu 2"/>
          <p:cNvSpPr>
            <a:spLocks noGrp="1"/>
          </p:cNvSpPr>
          <p:nvPr>
            <p:ph idx="1"/>
          </p:nvPr>
        </p:nvSpPr>
        <p:spPr>
          <a:xfrm>
            <a:off x="0" y="692696"/>
            <a:ext cx="9144000" cy="5472608"/>
          </a:xfrm>
        </p:spPr>
        <p:txBody>
          <a:bodyPr/>
          <a:lstStyle/>
          <a:p>
            <a:pPr>
              <a:buNone/>
            </a:pPr>
            <a:endParaRPr lang="fr-FR" sz="2400" i="1" dirty="0" smtClean="0">
              <a:solidFill>
                <a:srgbClr val="97762D"/>
              </a:solidFill>
              <a:sym typeface="Wingdings"/>
            </a:endParaRPr>
          </a:p>
          <a:p>
            <a:pPr>
              <a:buNone/>
            </a:pPr>
            <a:r>
              <a:rPr lang="fr-FR" sz="2400" i="1" dirty="0" smtClean="0">
                <a:solidFill>
                  <a:srgbClr val="1C5840"/>
                </a:solidFill>
                <a:sym typeface="Wingdings"/>
              </a:rPr>
              <a:t>	</a:t>
            </a:r>
            <a:r>
              <a:rPr lang="fr-FR" i="1" dirty="0" smtClean="0">
                <a:solidFill>
                  <a:srgbClr val="1C5840"/>
                </a:solidFill>
                <a:sym typeface="Wingdings"/>
              </a:rPr>
              <a:t> </a:t>
            </a:r>
            <a:r>
              <a:rPr lang="fr-FR" b="1" dirty="0" smtClean="0">
                <a:solidFill>
                  <a:srgbClr val="1C5840"/>
                </a:solidFill>
                <a:sym typeface="Wingdings"/>
              </a:rPr>
              <a:t>Règlement sanitaire européen (</a:t>
            </a:r>
            <a:r>
              <a:rPr lang="fr-FR" b="1" dirty="0">
                <a:solidFill>
                  <a:srgbClr val="1C5840"/>
                </a:solidFill>
                <a:sym typeface="Wingdings"/>
              </a:rPr>
              <a:t>CE) n° 1069/2009 </a:t>
            </a:r>
            <a:endParaRPr lang="fr-FR" b="1" dirty="0" smtClean="0">
              <a:solidFill>
                <a:srgbClr val="1C5840"/>
              </a:solidFill>
              <a:sym typeface="Wingdings"/>
            </a:endParaRPr>
          </a:p>
          <a:p>
            <a:pPr>
              <a:buNone/>
            </a:pPr>
            <a:r>
              <a:rPr lang="fr-FR" sz="1600" dirty="0" smtClean="0">
                <a:solidFill>
                  <a:srgbClr val="97762D"/>
                </a:solidFill>
              </a:rPr>
              <a:t>Tous les déchets d’origine animale sont classés en 3 catégories en fonction de leur niveau de risque.</a:t>
            </a:r>
          </a:p>
          <a:p>
            <a:pPr>
              <a:buNone/>
            </a:pPr>
            <a:r>
              <a:rPr lang="fr-FR" sz="1600" b="1" dirty="0" smtClean="0">
                <a:solidFill>
                  <a:srgbClr val="97762D"/>
                </a:solidFill>
              </a:rPr>
              <a:t>Les déchets alimentaires de cuisine et de table font partie de la catégorie 3 des Sous Produit Animaux (SPA), </a:t>
            </a:r>
            <a:r>
              <a:rPr lang="fr-FR" sz="1600" dirty="0" smtClean="0">
                <a:solidFill>
                  <a:srgbClr val="97762D"/>
                </a:solidFill>
              </a:rPr>
              <a:t>niveau de risque le plus faible.</a:t>
            </a:r>
          </a:p>
          <a:p>
            <a:pPr>
              <a:buNone/>
            </a:pPr>
            <a:r>
              <a:rPr lang="fr-FR" sz="1600" dirty="0" smtClean="0">
                <a:solidFill>
                  <a:srgbClr val="97762D"/>
                </a:solidFill>
              </a:rPr>
              <a:t>MAIS cela représente des contraintes techniques pour :</a:t>
            </a:r>
          </a:p>
          <a:p>
            <a:pPr>
              <a:buFont typeface="Wingdings" pitchFamily="2" charset="2"/>
              <a:buChar char="§"/>
            </a:pPr>
            <a:r>
              <a:rPr lang="fr-FR" sz="1600" dirty="0" smtClean="0">
                <a:solidFill>
                  <a:srgbClr val="97762D"/>
                </a:solidFill>
              </a:rPr>
              <a:t>le transport : contenants hermétiques, étiquetage</a:t>
            </a:r>
          </a:p>
          <a:p>
            <a:pPr>
              <a:buFont typeface="Wingdings" pitchFamily="2" charset="2"/>
              <a:buChar char="§"/>
            </a:pPr>
            <a:r>
              <a:rPr lang="fr-FR" sz="1600" dirty="0" smtClean="0">
                <a:solidFill>
                  <a:srgbClr val="97762D"/>
                </a:solidFill>
              </a:rPr>
              <a:t>la valorisation : le centre de traitement doit avoir un agrément sanitaire </a:t>
            </a:r>
          </a:p>
          <a:p>
            <a:pPr>
              <a:buNone/>
            </a:pPr>
            <a:endParaRPr lang="fr-FR" sz="1800" dirty="0" smtClean="0">
              <a:solidFill>
                <a:srgbClr val="97762D"/>
              </a:solidFill>
            </a:endParaRPr>
          </a:p>
          <a:p>
            <a:pPr>
              <a:buNone/>
            </a:pPr>
            <a:r>
              <a:rPr lang="fr-FR" sz="1800" i="1" dirty="0" smtClean="0">
                <a:solidFill>
                  <a:srgbClr val="97762D"/>
                </a:solidFill>
                <a:latin typeface="Arial"/>
                <a:cs typeface="Arial"/>
              </a:rPr>
              <a:t>∆ les installations de compostage autonome (sur site) bénéficient d’une dérogation pour cet agrément (arrêté 9 avril 2018)</a:t>
            </a:r>
            <a:endParaRPr lang="fr-FR" sz="1800" dirty="0" smtClean="0">
              <a:solidFill>
                <a:srgbClr val="97762D"/>
              </a:solidFill>
            </a:endParaRPr>
          </a:p>
        </p:txBody>
      </p:sp>
      <p:sp>
        <p:nvSpPr>
          <p:cNvPr id="9"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20927098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36</a:t>
            </a:fld>
            <a:endParaRPr lang="fr-FR"/>
          </a:p>
        </p:txBody>
      </p:sp>
      <p:sp>
        <p:nvSpPr>
          <p:cNvPr id="8" name="Rectangle 3"/>
          <p:cNvSpPr txBox="1">
            <a:spLocks noChangeArrowheads="1"/>
          </p:cNvSpPr>
          <p:nvPr/>
        </p:nvSpPr>
        <p:spPr bwMode="auto">
          <a:xfrm>
            <a:off x="35496" y="819929"/>
            <a:ext cx="9108504" cy="54173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r>
              <a:rPr lang="en-US" b="1" kern="0" dirty="0" smtClean="0"/>
              <a:t>Modes de </a:t>
            </a:r>
            <a:r>
              <a:rPr lang="en-US" b="1" kern="0" dirty="0" err="1" smtClean="0"/>
              <a:t>financement</a:t>
            </a:r>
            <a:r>
              <a:rPr lang="en-US" b="1" kern="0" dirty="0" smtClean="0"/>
              <a:t> public</a:t>
            </a:r>
          </a:p>
          <a:p>
            <a:pPr lvl="2"/>
            <a:r>
              <a:rPr lang="en-US" sz="1800" kern="0" dirty="0" smtClean="0"/>
              <a:t>TEOM </a:t>
            </a:r>
            <a:r>
              <a:rPr lang="en-US" sz="1800" kern="0" dirty="0" err="1" smtClean="0"/>
              <a:t>Taxe</a:t>
            </a:r>
            <a:r>
              <a:rPr lang="en-US" sz="1800" kern="0" dirty="0" smtClean="0"/>
              <a:t> </a:t>
            </a:r>
            <a:r>
              <a:rPr lang="en-US" sz="1800" kern="0" dirty="0" err="1" smtClean="0"/>
              <a:t>Enlèvement</a:t>
            </a:r>
            <a:r>
              <a:rPr lang="en-US" sz="1800" kern="0" dirty="0" smtClean="0"/>
              <a:t> </a:t>
            </a:r>
            <a:r>
              <a:rPr lang="en-US" sz="1800" kern="0" dirty="0" err="1" smtClean="0"/>
              <a:t>ordures</a:t>
            </a:r>
            <a:r>
              <a:rPr lang="en-US" sz="1800" kern="0" dirty="0" smtClean="0"/>
              <a:t> </a:t>
            </a:r>
            <a:r>
              <a:rPr lang="en-US" sz="1800" kern="0" dirty="0" err="1" smtClean="0"/>
              <a:t>ménagères</a:t>
            </a:r>
            <a:endParaRPr lang="en-US" sz="1800" kern="0" dirty="0" smtClean="0"/>
          </a:p>
          <a:p>
            <a:pPr marL="914400" lvl="2" indent="0">
              <a:buNone/>
            </a:pPr>
            <a:r>
              <a:rPr lang="fr-FR" b="1" kern="0" dirty="0">
                <a:solidFill>
                  <a:schemeClr val="tx1"/>
                </a:solidFill>
              </a:rPr>
              <a:t>impôt local, assis sur le foncier bâti</a:t>
            </a:r>
            <a:r>
              <a:rPr lang="fr-FR" kern="0" dirty="0">
                <a:solidFill>
                  <a:schemeClr val="tx1"/>
                </a:solidFill>
              </a:rPr>
              <a:t>. Elle est perçue avec la taxe foncière et son montant varie en fonction de la valeur du logement (ou du local pour les professionnels), sans être liée à la quantité de déchets produite. </a:t>
            </a:r>
            <a:endParaRPr lang="fr-FR" kern="0" dirty="0" smtClean="0">
              <a:solidFill>
                <a:schemeClr val="tx1"/>
              </a:solidFill>
            </a:endParaRPr>
          </a:p>
          <a:p>
            <a:pPr marL="914400" lvl="2" indent="0">
              <a:buNone/>
            </a:pPr>
            <a:r>
              <a:rPr lang="fr-FR" kern="0" dirty="0" smtClean="0">
                <a:solidFill>
                  <a:schemeClr val="tx1"/>
                </a:solidFill>
              </a:rPr>
              <a:t>Perçue par les services fiscaux</a:t>
            </a:r>
          </a:p>
          <a:p>
            <a:pPr marL="914400" lvl="2" indent="0">
              <a:buNone/>
            </a:pPr>
            <a:endParaRPr lang="fr-FR" sz="700" kern="0" dirty="0" smtClean="0">
              <a:solidFill>
                <a:schemeClr val="tx1"/>
              </a:solidFill>
            </a:endParaRPr>
          </a:p>
          <a:p>
            <a:pPr lvl="2"/>
            <a:r>
              <a:rPr lang="en-US" sz="1800" kern="0" dirty="0" err="1"/>
              <a:t>Redevance</a:t>
            </a:r>
            <a:r>
              <a:rPr lang="en-US" sz="1800" kern="0" dirty="0"/>
              <a:t> </a:t>
            </a:r>
            <a:r>
              <a:rPr lang="en-US" sz="1800" kern="0" dirty="0" err="1" smtClean="0"/>
              <a:t>Enlèvement</a:t>
            </a:r>
            <a:r>
              <a:rPr lang="en-US" sz="1800" kern="0" dirty="0" smtClean="0"/>
              <a:t> </a:t>
            </a:r>
            <a:r>
              <a:rPr lang="en-US" sz="1800" kern="0" dirty="0" err="1" smtClean="0"/>
              <a:t>Ordures</a:t>
            </a:r>
            <a:r>
              <a:rPr lang="en-US" sz="1800" kern="0" dirty="0" smtClean="0"/>
              <a:t> </a:t>
            </a:r>
            <a:r>
              <a:rPr lang="en-US" sz="1800" kern="0" dirty="0" err="1" smtClean="0"/>
              <a:t>ménagères</a:t>
            </a:r>
            <a:endParaRPr lang="en-US" sz="1800" kern="0" dirty="0"/>
          </a:p>
          <a:p>
            <a:pPr marL="914400" lvl="2" indent="0">
              <a:buNone/>
            </a:pPr>
            <a:r>
              <a:rPr lang="fr-FR" dirty="0" smtClean="0">
                <a:solidFill>
                  <a:schemeClr val="tx1"/>
                </a:solidFill>
              </a:rPr>
              <a:t>redevance </a:t>
            </a:r>
            <a:r>
              <a:rPr lang="fr-FR" dirty="0">
                <a:solidFill>
                  <a:schemeClr val="tx1"/>
                </a:solidFill>
              </a:rPr>
              <a:t>d’enlèvement des ordures ménagères (REOM) est liée au service rendu</a:t>
            </a:r>
            <a:endParaRPr lang="en-US" kern="0" dirty="0" smtClean="0">
              <a:solidFill>
                <a:schemeClr val="tx1"/>
              </a:solidFill>
            </a:endParaRPr>
          </a:p>
          <a:p>
            <a:pPr lvl="2"/>
            <a:endParaRPr lang="en-US" sz="700" kern="0" dirty="0"/>
          </a:p>
          <a:p>
            <a:pPr lvl="2"/>
            <a:r>
              <a:rPr lang="en-US" sz="1800" kern="0" dirty="0" err="1" smtClean="0"/>
              <a:t>Redevance</a:t>
            </a:r>
            <a:r>
              <a:rPr lang="en-US" sz="1800" kern="0" dirty="0" smtClean="0"/>
              <a:t> </a:t>
            </a:r>
            <a:r>
              <a:rPr lang="en-US" sz="1800" kern="0" dirty="0" err="1" smtClean="0"/>
              <a:t>spéciale</a:t>
            </a:r>
            <a:endParaRPr lang="en-US" sz="1800" kern="0" dirty="0" smtClean="0"/>
          </a:p>
          <a:p>
            <a:pPr marL="914400" lvl="2" indent="0">
              <a:buNone/>
            </a:pPr>
            <a:r>
              <a:rPr lang="fr-FR" kern="0" dirty="0">
                <a:solidFill>
                  <a:schemeClr val="tx1"/>
                </a:solidFill>
              </a:rPr>
              <a:t>doit être instituée par les collectivités qui n’ont pas institué la REOM ou qui assurent la collecte et le traitement de </a:t>
            </a:r>
            <a:r>
              <a:rPr lang="fr-FR" b="1" kern="0" dirty="0">
                <a:solidFill>
                  <a:schemeClr val="tx1"/>
                </a:solidFill>
              </a:rPr>
              <a:t>déchets non </a:t>
            </a:r>
            <a:r>
              <a:rPr lang="fr-FR" b="1" kern="0" dirty="0" smtClean="0">
                <a:solidFill>
                  <a:schemeClr val="tx1"/>
                </a:solidFill>
              </a:rPr>
              <a:t>ménagers en mélange </a:t>
            </a:r>
            <a:r>
              <a:rPr lang="fr-FR" kern="0" dirty="0">
                <a:solidFill>
                  <a:schemeClr val="tx1"/>
                </a:solidFill>
              </a:rPr>
              <a:t>qui peuvent être collectés et traités sans sujétions techniques particulières</a:t>
            </a:r>
            <a:r>
              <a:rPr lang="fr-FR" kern="0" dirty="0" smtClean="0">
                <a:solidFill>
                  <a:schemeClr val="tx1"/>
                </a:solidFill>
              </a:rPr>
              <a:t>.</a:t>
            </a:r>
          </a:p>
          <a:p>
            <a:pPr marL="914400" lvl="2" indent="0">
              <a:buNone/>
            </a:pPr>
            <a:endParaRPr lang="fr-FR" sz="600" kern="0" dirty="0">
              <a:solidFill>
                <a:schemeClr val="tx1"/>
              </a:solidFill>
            </a:endParaRPr>
          </a:p>
          <a:p>
            <a:pPr lvl="2"/>
            <a:r>
              <a:rPr lang="fr-FR" sz="1800" kern="0" dirty="0"/>
              <a:t>Tarification incitative</a:t>
            </a:r>
          </a:p>
          <a:p>
            <a:pPr marL="914400" lvl="2" indent="0">
              <a:buNone/>
            </a:pPr>
            <a:r>
              <a:rPr lang="fr-FR" dirty="0" smtClean="0">
                <a:solidFill>
                  <a:schemeClr val="tx1"/>
                </a:solidFill>
              </a:rPr>
              <a:t>permet </a:t>
            </a:r>
            <a:r>
              <a:rPr lang="fr-FR" dirty="0">
                <a:solidFill>
                  <a:schemeClr val="tx1"/>
                </a:solidFill>
              </a:rPr>
              <a:t>l’application du principe pollueur–payeur aux usagers du service. Elle intègre le niveau de production de déchets pour facturer l’usager, alors incité financièrement à des comportements vertueux</a:t>
            </a:r>
            <a:r>
              <a:rPr lang="fr-FR" dirty="0" smtClean="0">
                <a:solidFill>
                  <a:schemeClr val="tx1"/>
                </a:solidFill>
              </a:rPr>
              <a:t>.</a:t>
            </a:r>
          </a:p>
          <a:p>
            <a:pPr marL="914400" lvl="2" indent="0">
              <a:buNone/>
            </a:pPr>
            <a:r>
              <a:rPr lang="fr-FR" kern="0" dirty="0" smtClean="0">
                <a:solidFill>
                  <a:schemeClr val="tx1"/>
                </a:solidFill>
              </a:rPr>
              <a:t>Taxe ou redevance</a:t>
            </a:r>
            <a:endParaRPr lang="en-US" kern="0" dirty="0" smtClean="0">
              <a:solidFill>
                <a:schemeClr val="tx1"/>
              </a:solidFill>
            </a:endParaRPr>
          </a:p>
          <a:p>
            <a:endParaRPr lang="en-US" kern="0" dirty="0" smtClean="0"/>
          </a:p>
          <a:p>
            <a:pPr marL="0" indent="0">
              <a:buFont typeface="Times New Roman" pitchFamily="18" charset="0"/>
              <a:buNone/>
            </a:pPr>
            <a:endParaRPr lang="en-US" kern="0" dirty="0" smtClean="0"/>
          </a:p>
          <a:p>
            <a:endParaRPr lang="en-US" kern="0" dirty="0"/>
          </a:p>
        </p:txBody>
      </p:sp>
      <p:sp>
        <p:nvSpPr>
          <p:cNvPr id="7"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37692457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37</a:t>
            </a:fld>
            <a:endParaRPr lang="fr-FR"/>
          </a:p>
        </p:txBody>
      </p:sp>
      <p:sp>
        <p:nvSpPr>
          <p:cNvPr id="8" name="Rectangle 3"/>
          <p:cNvSpPr txBox="1">
            <a:spLocks noChangeArrowheads="1"/>
          </p:cNvSpPr>
          <p:nvPr/>
        </p:nvSpPr>
        <p:spPr bwMode="auto">
          <a:xfrm>
            <a:off x="216024" y="819929"/>
            <a:ext cx="8820472" cy="54173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r>
              <a:rPr lang="en-US" b="1" kern="0" dirty="0" smtClean="0"/>
              <a:t>Obligations “</a:t>
            </a:r>
            <a:r>
              <a:rPr lang="en-US" b="1" kern="0" dirty="0" err="1" smtClean="0"/>
              <a:t>déchets</a:t>
            </a:r>
            <a:r>
              <a:rPr lang="en-US" b="1" kern="0" dirty="0" smtClean="0"/>
              <a:t>” des </a:t>
            </a:r>
            <a:r>
              <a:rPr lang="en-US" b="1" kern="0" dirty="0" err="1" smtClean="0"/>
              <a:t>établissements</a:t>
            </a:r>
            <a:r>
              <a:rPr lang="en-US" b="1" kern="0" dirty="0" smtClean="0"/>
              <a:t> </a:t>
            </a:r>
            <a:r>
              <a:rPr lang="en-US" b="1" kern="0" dirty="0" err="1" smtClean="0"/>
              <a:t>IIaire</a:t>
            </a:r>
            <a:endParaRPr lang="en-US" b="1" kern="0" dirty="0" smtClean="0"/>
          </a:p>
          <a:p>
            <a:pPr marL="0" indent="0">
              <a:buNone/>
            </a:pPr>
            <a:r>
              <a:rPr lang="en-US" sz="1800" kern="0" dirty="0" err="1" smtClean="0"/>
              <a:t>Producteurs</a:t>
            </a:r>
            <a:r>
              <a:rPr lang="en-US" sz="1800" kern="0" dirty="0" smtClean="0"/>
              <a:t> non </a:t>
            </a:r>
            <a:r>
              <a:rPr lang="en-US" sz="1800" kern="0" dirty="0" err="1" smtClean="0"/>
              <a:t>ménagers</a:t>
            </a:r>
            <a:endParaRPr lang="en-US" sz="1800" kern="0" dirty="0" smtClean="0"/>
          </a:p>
          <a:p>
            <a:pPr marL="0" indent="0">
              <a:buNone/>
            </a:pPr>
            <a:endParaRPr lang="en-US" sz="1400" kern="0" dirty="0" smtClean="0"/>
          </a:p>
          <a:p>
            <a:pPr lvl="2"/>
            <a:r>
              <a:rPr lang="en-US" sz="1800" kern="0" dirty="0" err="1" smtClean="0"/>
              <a:t>Déchets</a:t>
            </a:r>
            <a:r>
              <a:rPr lang="en-US" sz="1800" kern="0" dirty="0" smtClean="0"/>
              <a:t> </a:t>
            </a:r>
            <a:r>
              <a:rPr lang="en-US" sz="1800" kern="0" dirty="0" err="1" smtClean="0"/>
              <a:t>en</a:t>
            </a:r>
            <a:r>
              <a:rPr lang="en-US" sz="1800" kern="0" dirty="0" smtClean="0"/>
              <a:t> mélange “</a:t>
            </a:r>
            <a:r>
              <a:rPr lang="en-US" sz="1800" kern="0" dirty="0" err="1" smtClean="0"/>
              <a:t>assimilables</a:t>
            </a:r>
            <a:r>
              <a:rPr lang="en-US" sz="1800" kern="0" dirty="0" smtClean="0"/>
              <a:t>” OM</a:t>
            </a:r>
          </a:p>
          <a:p>
            <a:pPr marL="914400" lvl="2" indent="0">
              <a:buNone/>
            </a:pPr>
            <a:r>
              <a:rPr lang="fr-FR" kern="0" dirty="0" smtClean="0">
                <a:solidFill>
                  <a:schemeClr val="tx1"/>
                </a:solidFill>
              </a:rPr>
              <a:t>Service par la collectivité avec redevance spéciale</a:t>
            </a:r>
          </a:p>
          <a:p>
            <a:pPr marL="914400" lvl="2" indent="0">
              <a:buNone/>
            </a:pPr>
            <a:endParaRPr lang="fr-FR" sz="700" kern="0" dirty="0" smtClean="0">
              <a:solidFill>
                <a:schemeClr val="tx1"/>
              </a:solidFill>
            </a:endParaRPr>
          </a:p>
          <a:p>
            <a:pPr lvl="2"/>
            <a:r>
              <a:rPr lang="en-US" sz="1800" kern="0" dirty="0" err="1" smtClean="0"/>
              <a:t>Déchets</a:t>
            </a:r>
            <a:r>
              <a:rPr lang="en-US" sz="1800" kern="0" dirty="0" smtClean="0"/>
              <a:t> </a:t>
            </a:r>
            <a:r>
              <a:rPr lang="en-US" sz="1800" kern="0" dirty="0" err="1" smtClean="0"/>
              <a:t>triés</a:t>
            </a:r>
            <a:r>
              <a:rPr lang="en-US" sz="1800" kern="0" dirty="0" smtClean="0"/>
              <a:t> &gt; </a:t>
            </a:r>
            <a:r>
              <a:rPr lang="en-US" sz="1800" kern="0" dirty="0" err="1" smtClean="0"/>
              <a:t>collectivité</a:t>
            </a:r>
            <a:r>
              <a:rPr lang="en-US" sz="1800" kern="0" dirty="0" smtClean="0"/>
              <a:t> </a:t>
            </a:r>
            <a:r>
              <a:rPr lang="en-US" sz="1800" kern="0" dirty="0" err="1" smtClean="0"/>
              <a:t>ou</a:t>
            </a:r>
            <a:r>
              <a:rPr lang="en-US" sz="1800" kern="0" dirty="0" smtClean="0"/>
              <a:t> </a:t>
            </a:r>
            <a:r>
              <a:rPr lang="en-US" sz="1800" kern="0" dirty="0" err="1" smtClean="0"/>
              <a:t>prestataire</a:t>
            </a:r>
            <a:endParaRPr lang="en-US" sz="1800" kern="0" dirty="0"/>
          </a:p>
          <a:p>
            <a:pPr marL="914400" lvl="2" indent="0">
              <a:buNone/>
            </a:pPr>
            <a:r>
              <a:rPr lang="fr-FR" dirty="0" smtClean="0">
                <a:solidFill>
                  <a:schemeClr val="tx1"/>
                </a:solidFill>
              </a:rPr>
              <a:t>Papier </a:t>
            </a:r>
          </a:p>
          <a:p>
            <a:pPr marL="914400" lvl="2" indent="0">
              <a:buNone/>
            </a:pPr>
            <a:r>
              <a:rPr lang="fr-FR" kern="0" dirty="0" smtClean="0">
                <a:solidFill>
                  <a:schemeClr val="tx1"/>
                </a:solidFill>
              </a:rPr>
              <a:t>Emballages (carton, contenants plastique, boites métal)</a:t>
            </a:r>
          </a:p>
          <a:p>
            <a:pPr marL="914400" lvl="2" indent="0">
              <a:buNone/>
            </a:pPr>
            <a:r>
              <a:rPr lang="fr-FR" kern="0" dirty="0" smtClean="0">
                <a:solidFill>
                  <a:schemeClr val="tx1"/>
                </a:solidFill>
              </a:rPr>
              <a:t>Déchets dangereux : piles, cartouches tuner, solvants-peintures, </a:t>
            </a:r>
          </a:p>
          <a:p>
            <a:pPr marL="914400" lvl="2" indent="0">
              <a:buNone/>
            </a:pPr>
            <a:r>
              <a:rPr lang="fr-FR" kern="0" dirty="0" smtClean="0">
                <a:solidFill>
                  <a:schemeClr val="tx1"/>
                </a:solidFill>
              </a:rPr>
              <a:t>Huiles alimentaires</a:t>
            </a:r>
          </a:p>
          <a:p>
            <a:pPr marL="914400" lvl="2" indent="0">
              <a:buNone/>
            </a:pPr>
            <a:r>
              <a:rPr lang="fr-FR" kern="0" dirty="0" smtClean="0">
                <a:solidFill>
                  <a:schemeClr val="tx1"/>
                </a:solidFill>
              </a:rPr>
              <a:t>DEEE</a:t>
            </a:r>
          </a:p>
          <a:p>
            <a:pPr marL="914400" lvl="2" indent="0">
              <a:buNone/>
            </a:pPr>
            <a:r>
              <a:rPr lang="fr-FR" kern="0" dirty="0" smtClean="0">
                <a:solidFill>
                  <a:schemeClr val="tx1"/>
                </a:solidFill>
              </a:rPr>
              <a:t>Mobilier</a:t>
            </a:r>
          </a:p>
          <a:p>
            <a:pPr marL="914400" lvl="2" indent="0">
              <a:buNone/>
            </a:pPr>
            <a:r>
              <a:rPr lang="fr-FR" kern="0" dirty="0" smtClean="0">
                <a:solidFill>
                  <a:schemeClr val="tx1"/>
                </a:solidFill>
              </a:rPr>
              <a:t>DASRI</a:t>
            </a:r>
          </a:p>
          <a:p>
            <a:pPr marL="914400" lvl="2" indent="0">
              <a:buNone/>
            </a:pPr>
            <a:endParaRPr lang="fr-FR" kern="0" dirty="0">
              <a:solidFill>
                <a:schemeClr val="tx1"/>
              </a:solidFill>
            </a:endParaRPr>
          </a:p>
          <a:p>
            <a:pPr lvl="2"/>
            <a:r>
              <a:rPr lang="fr-FR" sz="1800" kern="0" dirty="0" err="1"/>
              <a:t>Biodéchets</a:t>
            </a:r>
            <a:endParaRPr lang="fr-FR" sz="1800" kern="0" dirty="0"/>
          </a:p>
          <a:p>
            <a:pPr marL="914400" lvl="2" indent="0">
              <a:buNone/>
            </a:pPr>
            <a:r>
              <a:rPr lang="fr-FR" kern="0" dirty="0" smtClean="0">
                <a:solidFill>
                  <a:schemeClr val="tx1"/>
                </a:solidFill>
              </a:rPr>
              <a:t>Tri obligatoire pour tous en 2025</a:t>
            </a:r>
          </a:p>
          <a:p>
            <a:pPr marL="914400" lvl="2" indent="0">
              <a:buNone/>
            </a:pPr>
            <a:r>
              <a:rPr lang="fr-FR" kern="0" dirty="0" smtClean="0">
                <a:solidFill>
                  <a:schemeClr val="tx1"/>
                </a:solidFill>
              </a:rPr>
              <a:t>Déchets verts &gt; déchèterie ou réutilisation sur site (broyage, paillage…)</a:t>
            </a:r>
          </a:p>
          <a:p>
            <a:pPr marL="914400" lvl="2" indent="0">
              <a:buNone/>
            </a:pPr>
            <a:endParaRPr lang="fr-FR" kern="0" dirty="0" smtClean="0">
              <a:solidFill>
                <a:schemeClr val="tx1"/>
              </a:solidFill>
            </a:endParaRPr>
          </a:p>
          <a:p>
            <a:pPr marL="914400" lvl="2" indent="0">
              <a:buNone/>
            </a:pPr>
            <a:endParaRPr lang="fr-FR" kern="0" dirty="0" smtClean="0">
              <a:solidFill>
                <a:schemeClr val="tx1"/>
              </a:solidFill>
            </a:endParaRPr>
          </a:p>
          <a:p>
            <a:pPr marL="914400" lvl="2" indent="0">
              <a:buNone/>
            </a:pPr>
            <a:endParaRPr lang="en-US" kern="0" dirty="0" smtClean="0">
              <a:solidFill>
                <a:schemeClr val="tx1"/>
              </a:solidFill>
            </a:endParaRPr>
          </a:p>
          <a:p>
            <a:pPr lvl="2"/>
            <a:endParaRPr lang="en-US" sz="700" kern="0" dirty="0"/>
          </a:p>
        </p:txBody>
      </p:sp>
      <p:sp>
        <p:nvSpPr>
          <p:cNvPr id="7" name="Rectangle 2"/>
          <p:cNvSpPr>
            <a:spLocks noGrp="1" noChangeArrowheads="1"/>
          </p:cNvSpPr>
          <p:nvPr>
            <p:ph type="title"/>
          </p:nvPr>
        </p:nvSpPr>
        <p:spPr>
          <a:xfrm>
            <a:off x="611560" y="0"/>
            <a:ext cx="7885112" cy="620713"/>
          </a:xfrm>
        </p:spPr>
        <p:txBody>
          <a:bodyPr/>
          <a:lstStyle/>
          <a:p>
            <a:r>
              <a:rPr lang="en-US" sz="2400" dirty="0" err="1" smtClean="0">
                <a:solidFill>
                  <a:srgbClr val="78B832"/>
                </a:solidFill>
              </a:rPr>
              <a:t>Contexte</a:t>
            </a:r>
            <a:r>
              <a:rPr lang="en-US" sz="2400" dirty="0" smtClean="0">
                <a:solidFill>
                  <a:srgbClr val="78B832"/>
                </a:solidFill>
              </a:rPr>
              <a:t> </a:t>
            </a:r>
            <a:r>
              <a:rPr lang="en-US" sz="2400" dirty="0" err="1" smtClean="0">
                <a:solidFill>
                  <a:srgbClr val="78B832"/>
                </a:solidFill>
              </a:rPr>
              <a:t>réglementaire</a:t>
            </a:r>
            <a:endParaRPr lang="fr-FR" sz="2400" dirty="0">
              <a:solidFill>
                <a:srgbClr val="78B832"/>
              </a:solidFill>
            </a:endParaRPr>
          </a:p>
        </p:txBody>
      </p:sp>
    </p:spTree>
    <p:extLst>
      <p:ext uri="{BB962C8B-B14F-4D97-AF65-F5344CB8AC3E}">
        <p14:creationId xmlns:p14="http://schemas.microsoft.com/office/powerpoint/2010/main" val="41681735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4</a:t>
            </a:fld>
            <a:endParaRPr lang="fr-FR"/>
          </a:p>
        </p:txBody>
      </p:sp>
      <p:sp>
        <p:nvSpPr>
          <p:cNvPr id="200707" name="Rectangle 3"/>
          <p:cNvSpPr>
            <a:spLocks noGrp="1" noChangeArrowheads="1"/>
          </p:cNvSpPr>
          <p:nvPr>
            <p:ph type="body" idx="1"/>
          </p:nvPr>
        </p:nvSpPr>
        <p:spPr>
          <a:xfrm>
            <a:off x="1061728" y="1340768"/>
            <a:ext cx="6984776" cy="4320133"/>
          </a:xfrm>
        </p:spPr>
        <p:txBody>
          <a:bodyPr/>
          <a:lstStyle/>
          <a:p>
            <a:pPr algn="ctr">
              <a:spcBef>
                <a:spcPts val="1200"/>
              </a:spcBef>
            </a:pPr>
            <a:r>
              <a:rPr lang="fr-FR" sz="2800" b="1" dirty="0" smtClean="0">
                <a:solidFill>
                  <a:srgbClr val="1C5840"/>
                </a:solidFill>
              </a:rPr>
              <a:t>Résultats du diagnostic déchets de l’établissement (y compris les déchets alimentaires)</a:t>
            </a:r>
            <a:endParaRPr lang="fr-FR" sz="2800" b="1" dirty="0">
              <a:solidFill>
                <a:srgbClr val="1C5840"/>
              </a:solidFill>
            </a:endParaRPr>
          </a:p>
          <a:p>
            <a:pPr algn="ctr">
              <a:buNone/>
            </a:pPr>
            <a:endParaRPr lang="fr-FR" sz="2400" dirty="0">
              <a:solidFill>
                <a:schemeClr val="tx1">
                  <a:lumMod val="65000"/>
                  <a:lumOff val="35000"/>
                </a:schemeClr>
              </a:solidFill>
            </a:endParaRPr>
          </a:p>
        </p:txBody>
      </p:sp>
    </p:spTree>
    <p:extLst>
      <p:ext uri="{BB962C8B-B14F-4D97-AF65-F5344CB8AC3E}">
        <p14:creationId xmlns:p14="http://schemas.microsoft.com/office/powerpoint/2010/main" val="20093391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5</a:t>
            </a:fld>
            <a:endParaRPr lang="fr-FR"/>
          </a:p>
        </p:txBody>
      </p:sp>
      <p:sp>
        <p:nvSpPr>
          <p:cNvPr id="7" name="Rectangle 3"/>
          <p:cNvSpPr txBox="1">
            <a:spLocks noChangeArrowheads="1"/>
          </p:cNvSpPr>
          <p:nvPr/>
        </p:nvSpPr>
        <p:spPr bwMode="auto">
          <a:xfrm>
            <a:off x="0" y="692697"/>
            <a:ext cx="9144000" cy="554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1038225" lvl="2" indent="-457200">
              <a:spcBef>
                <a:spcPts val="600"/>
              </a:spcBef>
              <a:spcAft>
                <a:spcPts val="1200"/>
              </a:spcAft>
              <a:buFont typeface="+mj-lt"/>
              <a:buAutoNum type="arabicPeriod"/>
            </a:pPr>
            <a:r>
              <a:rPr lang="fr-FR" sz="1800" b="1" kern="0" dirty="0" smtClean="0"/>
              <a:t>17 Flux de déchets produits par l’établissement</a:t>
            </a:r>
          </a:p>
          <a:p>
            <a:pPr marL="1080000" lvl="2" indent="-285750">
              <a:spcBef>
                <a:spcPts val="200"/>
              </a:spcBef>
            </a:pPr>
            <a:r>
              <a:rPr lang="fr-FR" sz="1800" kern="0" dirty="0" smtClean="0"/>
              <a:t>Papier  - carton (type « ménagers »)</a:t>
            </a:r>
          </a:p>
          <a:p>
            <a:pPr marL="1080000" lvl="2" indent="-285750">
              <a:spcBef>
                <a:spcPts val="200"/>
              </a:spcBef>
            </a:pPr>
            <a:r>
              <a:rPr lang="fr-FR" sz="1800" kern="0" dirty="0" smtClean="0"/>
              <a:t>Emballages plastique recyclables </a:t>
            </a:r>
          </a:p>
          <a:p>
            <a:pPr marL="1080000" lvl="2" indent="-285750">
              <a:spcBef>
                <a:spcPts val="200"/>
              </a:spcBef>
            </a:pPr>
            <a:r>
              <a:rPr lang="fr-FR" sz="1800" kern="0" dirty="0" smtClean="0"/>
              <a:t>Verre</a:t>
            </a:r>
            <a:endParaRPr lang="fr-FR" sz="1800" kern="0" dirty="0"/>
          </a:p>
          <a:p>
            <a:pPr marL="1080000" lvl="2" indent="-285750">
              <a:spcBef>
                <a:spcPts val="200"/>
              </a:spcBef>
            </a:pPr>
            <a:r>
              <a:rPr lang="fr-FR" sz="1800" kern="0" dirty="0" smtClean="0"/>
              <a:t>Piles </a:t>
            </a:r>
            <a:r>
              <a:rPr lang="fr-FR" sz="1800" kern="0" dirty="0"/>
              <a:t>et batteries</a:t>
            </a:r>
          </a:p>
          <a:p>
            <a:pPr marL="1080000" lvl="2" indent="-285750">
              <a:spcBef>
                <a:spcPts val="200"/>
              </a:spcBef>
            </a:pPr>
            <a:r>
              <a:rPr lang="fr-FR" sz="1800" kern="0" dirty="0" smtClean="0"/>
              <a:t>Déchets </a:t>
            </a:r>
            <a:r>
              <a:rPr lang="fr-FR" sz="1800" kern="0" dirty="0"/>
              <a:t>livraison (cartons livraison, cagettes,…)</a:t>
            </a:r>
          </a:p>
          <a:p>
            <a:pPr marL="1080000" lvl="2" indent="-285750">
              <a:spcBef>
                <a:spcPts val="200"/>
              </a:spcBef>
            </a:pPr>
            <a:r>
              <a:rPr lang="fr-FR" sz="1800" kern="0" dirty="0" smtClean="0"/>
              <a:t>Bac </a:t>
            </a:r>
            <a:r>
              <a:rPr lang="fr-FR" sz="1800" kern="0" dirty="0"/>
              <a:t>à graisses</a:t>
            </a:r>
          </a:p>
          <a:p>
            <a:pPr marL="1080000" lvl="2" indent="-285750">
              <a:spcBef>
                <a:spcPts val="200"/>
              </a:spcBef>
            </a:pPr>
            <a:r>
              <a:rPr lang="fr-FR" sz="1800" kern="0" dirty="0"/>
              <a:t>Huiles alimentaires usagées</a:t>
            </a:r>
          </a:p>
          <a:p>
            <a:pPr marL="1080000" lvl="2" indent="-285750">
              <a:spcBef>
                <a:spcPts val="200"/>
              </a:spcBef>
            </a:pPr>
            <a:r>
              <a:rPr lang="fr-FR" sz="1800" kern="0" dirty="0" smtClean="0"/>
              <a:t>Déchets alimentaires organiques (prépa </a:t>
            </a:r>
            <a:r>
              <a:rPr lang="fr-FR" sz="1800" kern="0" dirty="0"/>
              <a:t>repas + retour salle)</a:t>
            </a:r>
          </a:p>
          <a:p>
            <a:pPr marL="1080000" lvl="2" indent="-285750">
              <a:spcBef>
                <a:spcPts val="200"/>
              </a:spcBef>
            </a:pPr>
            <a:r>
              <a:rPr lang="fr-FR" sz="1800" kern="0" dirty="0"/>
              <a:t>Déchets toxiques (résidus et emballages de peintures, solvant, produits de labo…)</a:t>
            </a:r>
          </a:p>
          <a:p>
            <a:pPr marL="1080000" lvl="2" indent="-285750">
              <a:spcBef>
                <a:spcPts val="200"/>
              </a:spcBef>
            </a:pPr>
            <a:r>
              <a:rPr lang="fr-FR" sz="1800" kern="0" dirty="0"/>
              <a:t>Cartouches et tuners</a:t>
            </a:r>
          </a:p>
          <a:p>
            <a:pPr marL="1080000" lvl="2" indent="-285750">
              <a:spcBef>
                <a:spcPts val="200"/>
              </a:spcBef>
            </a:pPr>
            <a:r>
              <a:rPr lang="fr-FR" sz="1800" kern="0" dirty="0" smtClean="0"/>
              <a:t>DASRI (infirmerie)</a:t>
            </a:r>
            <a:endParaRPr lang="fr-FR" sz="1800" kern="0" dirty="0"/>
          </a:p>
          <a:p>
            <a:pPr marL="1080000" lvl="2" indent="-285750">
              <a:spcBef>
                <a:spcPts val="200"/>
              </a:spcBef>
            </a:pPr>
            <a:r>
              <a:rPr lang="fr-FR" sz="1800" kern="0" dirty="0" smtClean="0"/>
              <a:t>DEEE (équipements électriques et électronique)</a:t>
            </a:r>
            <a:endParaRPr lang="fr-FR" sz="1800" kern="0" dirty="0"/>
          </a:p>
          <a:p>
            <a:pPr marL="1080000" lvl="2" indent="-285750">
              <a:spcBef>
                <a:spcPts val="200"/>
              </a:spcBef>
            </a:pPr>
            <a:r>
              <a:rPr lang="fr-FR" sz="1800" kern="0" dirty="0" smtClean="0"/>
              <a:t>Déchets verts</a:t>
            </a:r>
            <a:endParaRPr lang="fr-FR" sz="1800" kern="0" dirty="0"/>
          </a:p>
          <a:p>
            <a:pPr marL="1080000" lvl="2" indent="-285750">
              <a:spcBef>
                <a:spcPts val="200"/>
              </a:spcBef>
            </a:pPr>
            <a:r>
              <a:rPr lang="fr-FR" sz="1800" kern="0" dirty="0"/>
              <a:t>Vieux mobilier</a:t>
            </a:r>
          </a:p>
          <a:p>
            <a:pPr marL="1080000" lvl="2" indent="-285750">
              <a:spcBef>
                <a:spcPts val="200"/>
              </a:spcBef>
            </a:pPr>
            <a:r>
              <a:rPr lang="fr-FR" sz="1800" kern="0" dirty="0" smtClean="0"/>
              <a:t>Métaux</a:t>
            </a:r>
          </a:p>
          <a:p>
            <a:pPr marL="1080000" lvl="2" indent="-285750">
              <a:spcBef>
                <a:spcPts val="200"/>
              </a:spcBef>
            </a:pPr>
            <a:r>
              <a:rPr lang="fr-FR" sz="1800" kern="0" dirty="0"/>
              <a:t>Bois</a:t>
            </a:r>
          </a:p>
          <a:p>
            <a:pPr marL="1080000" lvl="2" indent="-285750">
              <a:spcBef>
                <a:spcPts val="200"/>
              </a:spcBef>
            </a:pPr>
            <a:r>
              <a:rPr lang="fr-FR" sz="1800" kern="0" dirty="0" err="1" smtClean="0"/>
              <a:t>Omr</a:t>
            </a:r>
            <a:r>
              <a:rPr lang="fr-FR" sz="1800" kern="0" dirty="0" smtClean="0"/>
              <a:t> (ordures ménagères résiduelles)</a:t>
            </a:r>
            <a:endParaRPr lang="fr-FR" sz="1800" kern="0" dirty="0"/>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8"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spTree>
    <p:extLst>
      <p:ext uri="{BB962C8B-B14F-4D97-AF65-F5344CB8AC3E}">
        <p14:creationId xmlns:p14="http://schemas.microsoft.com/office/powerpoint/2010/main" val="28664399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6</a:t>
            </a:fld>
            <a:endParaRPr lang="fr-FR"/>
          </a:p>
        </p:txBody>
      </p:sp>
      <p:sp>
        <p:nvSpPr>
          <p:cNvPr id="7" name="Rectangle 3"/>
          <p:cNvSpPr txBox="1">
            <a:spLocks noChangeArrowheads="1"/>
          </p:cNvSpPr>
          <p:nvPr/>
        </p:nvSpPr>
        <p:spPr bwMode="auto">
          <a:xfrm>
            <a:off x="0" y="692697"/>
            <a:ext cx="9144000" cy="554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600"/>
              </a:spcBef>
              <a:spcAft>
                <a:spcPts val="1200"/>
              </a:spcAft>
              <a:buNone/>
            </a:pPr>
            <a:endParaRPr lang="fr-FR" sz="1800" b="1" kern="0" dirty="0" smtClean="0"/>
          </a:p>
          <a:p>
            <a:pPr marL="581025" lvl="2" indent="0">
              <a:spcBef>
                <a:spcPts val="600"/>
              </a:spcBef>
              <a:spcAft>
                <a:spcPts val="1200"/>
              </a:spcAft>
              <a:buNone/>
            </a:pPr>
            <a:r>
              <a:rPr lang="fr-FR" sz="1800" b="1" kern="0" dirty="0" smtClean="0"/>
              <a:t>Préambule</a:t>
            </a:r>
          </a:p>
          <a:p>
            <a:pPr marL="581025" lvl="2" indent="0">
              <a:spcBef>
                <a:spcPts val="600"/>
              </a:spcBef>
              <a:spcAft>
                <a:spcPts val="1200"/>
              </a:spcAft>
              <a:buNone/>
            </a:pPr>
            <a:r>
              <a:rPr lang="fr-FR" sz="1800" kern="0" dirty="0" smtClean="0">
                <a:solidFill>
                  <a:schemeClr val="tx1">
                    <a:lumMod val="85000"/>
                    <a:lumOff val="15000"/>
                  </a:schemeClr>
                </a:solidFill>
              </a:rPr>
              <a:t>Globalement beaucoup d’actions pour </a:t>
            </a:r>
            <a:r>
              <a:rPr lang="fr-FR" sz="1800" b="1" kern="0" dirty="0" smtClean="0">
                <a:solidFill>
                  <a:schemeClr val="tx1">
                    <a:lumMod val="85000"/>
                    <a:lumOff val="15000"/>
                  </a:schemeClr>
                </a:solidFill>
              </a:rPr>
              <a:t>réduire et trier</a:t>
            </a:r>
            <a:r>
              <a:rPr lang="fr-FR" sz="1800" kern="0" dirty="0" smtClean="0">
                <a:solidFill>
                  <a:schemeClr val="tx1">
                    <a:lumMod val="85000"/>
                    <a:lumOff val="15000"/>
                  </a:schemeClr>
                </a:solidFill>
              </a:rPr>
              <a:t> les déchets produits</a:t>
            </a:r>
          </a:p>
          <a:p>
            <a:pPr marL="581025" lvl="2" indent="0">
              <a:spcBef>
                <a:spcPts val="600"/>
              </a:spcBef>
              <a:spcAft>
                <a:spcPts val="1200"/>
              </a:spcAft>
              <a:buNone/>
            </a:pPr>
            <a:r>
              <a:rPr lang="fr-FR" sz="1800" kern="0" dirty="0" smtClean="0">
                <a:solidFill>
                  <a:schemeClr val="tx1">
                    <a:lumMod val="85000"/>
                    <a:lumOff val="15000"/>
                  </a:schemeClr>
                </a:solidFill>
              </a:rPr>
              <a:t>Gestion conforme à la réglementation</a:t>
            </a:r>
          </a:p>
          <a:p>
            <a:pPr marL="581025" lvl="2" indent="0">
              <a:spcBef>
                <a:spcPts val="600"/>
              </a:spcBef>
              <a:spcAft>
                <a:spcPts val="1200"/>
              </a:spcAft>
              <a:buNone/>
            </a:pPr>
            <a:r>
              <a:rPr lang="fr-FR" sz="1800" kern="0" dirty="0" smtClean="0">
                <a:solidFill>
                  <a:schemeClr val="tx1">
                    <a:lumMod val="85000"/>
                    <a:lumOff val="15000"/>
                  </a:schemeClr>
                </a:solidFill>
              </a:rPr>
              <a:t>&gt;&gt;&gt; Encore des marges de progrès !!!!</a:t>
            </a:r>
          </a:p>
        </p:txBody>
      </p:sp>
      <p:sp>
        <p:nvSpPr>
          <p:cNvPr id="8"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spTree>
    <p:extLst>
      <p:ext uri="{BB962C8B-B14F-4D97-AF65-F5344CB8AC3E}">
        <p14:creationId xmlns:p14="http://schemas.microsoft.com/office/powerpoint/2010/main" val="326942827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7</a:t>
            </a:fld>
            <a:endParaRPr lang="fr-FR"/>
          </a:p>
        </p:txBody>
      </p:sp>
      <p:sp>
        <p:nvSpPr>
          <p:cNvPr id="7" name="Rectangle 3"/>
          <p:cNvSpPr txBox="1">
            <a:spLocks noChangeArrowheads="1"/>
          </p:cNvSpPr>
          <p:nvPr/>
        </p:nvSpPr>
        <p:spPr bwMode="auto">
          <a:xfrm>
            <a:off x="0" y="692697"/>
            <a:ext cx="9144000" cy="554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1038225" lvl="2" indent="-457200">
              <a:spcBef>
                <a:spcPts val="1200"/>
              </a:spcBef>
              <a:buFont typeface="+mj-lt"/>
              <a:buAutoNum type="arabicPeriod"/>
            </a:pPr>
            <a:endParaRPr lang="fr-FR" sz="1200" b="1" kern="0" dirty="0" smtClean="0">
              <a:solidFill>
                <a:srgbClr val="1C5840"/>
              </a:solidFill>
            </a:endParaRPr>
          </a:p>
          <a:p>
            <a:pPr marL="923925" lvl="2" indent="-342900">
              <a:spcBef>
                <a:spcPts val="1200"/>
              </a:spcBef>
              <a:buFont typeface="+mj-lt"/>
              <a:buAutoNum type="arabicPeriod" startAt="2"/>
            </a:pPr>
            <a:r>
              <a:rPr lang="fr-FR" sz="1800" b="1" kern="0" dirty="0" smtClean="0"/>
              <a:t>Résultats de la campagne de pesées du 11 au 15 mars</a:t>
            </a:r>
          </a:p>
          <a:p>
            <a:pPr marL="581025" lvl="2" indent="0">
              <a:spcBef>
                <a:spcPts val="0"/>
              </a:spcBef>
              <a:buNone/>
            </a:pPr>
            <a:endParaRPr lang="fr-FR" kern="0" dirty="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8"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70148" y="3312368"/>
            <a:ext cx="4283968" cy="3212976"/>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430779"/>
            <a:ext cx="4680520" cy="3510389"/>
          </a:xfrm>
          <a:prstGeom prst="rect">
            <a:avLst/>
          </a:prstGeom>
        </p:spPr>
      </p:pic>
    </p:spTree>
    <p:extLst>
      <p:ext uri="{BB962C8B-B14F-4D97-AF65-F5344CB8AC3E}">
        <p14:creationId xmlns:p14="http://schemas.microsoft.com/office/powerpoint/2010/main" val="219230004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8</a:t>
            </a:fld>
            <a:endParaRPr lang="fr-FR"/>
          </a:p>
        </p:txBody>
      </p:sp>
      <p:sp>
        <p:nvSpPr>
          <p:cNvPr id="7" name="Rectangle 3"/>
          <p:cNvSpPr txBox="1">
            <a:spLocks noChangeArrowheads="1"/>
          </p:cNvSpPr>
          <p:nvPr/>
        </p:nvSpPr>
        <p:spPr bwMode="auto">
          <a:xfrm>
            <a:off x="0" y="692697"/>
            <a:ext cx="9144000" cy="3600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923925" lvl="2" indent="-342900">
              <a:spcBef>
                <a:spcPts val="1200"/>
              </a:spcBef>
              <a:buFont typeface="+mj-lt"/>
              <a:buAutoNum type="arabicPeriod" startAt="2"/>
            </a:pPr>
            <a:r>
              <a:rPr lang="fr-FR" sz="1800" b="1" kern="0" dirty="0" smtClean="0"/>
              <a:t>Résultats </a:t>
            </a:r>
            <a:r>
              <a:rPr lang="fr-FR" sz="1800" b="1" kern="0" dirty="0" smtClean="0"/>
              <a:t>de la campagne de pesées du 11 au 15 mars</a:t>
            </a:r>
          </a:p>
          <a:p>
            <a:pPr marL="581025" lvl="2" indent="0">
              <a:spcBef>
                <a:spcPts val="0"/>
              </a:spcBef>
              <a:buNone/>
            </a:pPr>
            <a:endParaRPr lang="fr-FR" kern="0" dirty="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8"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sp>
        <p:nvSpPr>
          <p:cNvPr id="9" name="Rectangle 3"/>
          <p:cNvSpPr>
            <a:spLocks noChangeArrowheads="1"/>
          </p:cNvSpPr>
          <p:nvPr/>
        </p:nvSpPr>
        <p:spPr bwMode="auto">
          <a:xfrm>
            <a:off x="360040" y="1183972"/>
            <a:ext cx="889248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793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eaLnBrk="1" hangingPunct="1">
              <a:defRPr/>
            </a:pPr>
            <a:r>
              <a:rPr lang="fr-FR" altLang="fr-FR" sz="2000" b="1" dirty="0" smtClean="0">
                <a:solidFill>
                  <a:srgbClr val="1790A0"/>
                </a:solidFill>
                <a:latin typeface="+mn-lt"/>
              </a:rPr>
              <a:t>2300 lycéens, 100 500 repas/an (déjeuners)</a:t>
            </a:r>
          </a:p>
          <a:p>
            <a:pPr marL="0" lvl="2" eaLnBrk="1" hangingPunct="1">
              <a:defRPr/>
            </a:pPr>
            <a:r>
              <a:rPr lang="fr-FR" altLang="fr-FR" dirty="0" smtClean="0">
                <a:solidFill>
                  <a:srgbClr val="404040"/>
                </a:solidFill>
                <a:latin typeface="+mn-lt"/>
              </a:rPr>
              <a:t>inscription service restauration : forfait x j</a:t>
            </a:r>
          </a:p>
          <a:p>
            <a:pPr marL="0" lvl="2" eaLnBrk="1" hangingPunct="1">
              <a:defRPr/>
            </a:pPr>
            <a:r>
              <a:rPr lang="fr-FR" altLang="fr-FR" dirty="0" smtClean="0">
                <a:solidFill>
                  <a:srgbClr val="404040"/>
                </a:solidFill>
                <a:latin typeface="+mn-lt"/>
              </a:rPr>
              <a:t>Viande + poisson +- 1 plat ; Bar à salade + bar à légumes</a:t>
            </a:r>
          </a:p>
          <a:p>
            <a:pPr marL="0" lvl="2" eaLnBrk="1" hangingPunct="1">
              <a:defRPr/>
            </a:pPr>
            <a:endParaRPr lang="fr-FR" altLang="fr-FR" sz="1600" b="1" dirty="0" smtClean="0">
              <a:solidFill>
                <a:srgbClr val="404040"/>
              </a:solidFill>
              <a:latin typeface="+mn-lt"/>
            </a:endParaRPr>
          </a:p>
          <a:p>
            <a:pPr marL="0" lvl="2" eaLnBrk="1" hangingPunct="1">
              <a:defRPr/>
            </a:pPr>
            <a:r>
              <a:rPr lang="fr-FR" altLang="fr-FR" sz="2000" b="1" dirty="0" smtClean="0">
                <a:solidFill>
                  <a:srgbClr val="1790A0"/>
                </a:solidFill>
                <a:latin typeface="+mn-lt"/>
              </a:rPr>
              <a:t>Gaspillage moyen sur la semaine</a:t>
            </a:r>
            <a:r>
              <a:rPr lang="fr-FR" altLang="fr-FR" sz="1600" b="1" dirty="0" smtClean="0">
                <a:solidFill>
                  <a:srgbClr val="1790A0"/>
                </a:solidFill>
                <a:latin typeface="+mn-lt"/>
              </a:rPr>
              <a:t> </a:t>
            </a:r>
            <a:r>
              <a:rPr lang="fr-FR" altLang="fr-FR" sz="1600" b="1" dirty="0" smtClean="0">
                <a:solidFill>
                  <a:srgbClr val="1790A0"/>
                </a:solidFill>
              </a:rPr>
              <a:t>(11 au 15 mars)</a:t>
            </a:r>
            <a:endParaRPr lang="fr-FR" altLang="fr-FR" sz="1600" b="1" dirty="0" smtClean="0">
              <a:solidFill>
                <a:srgbClr val="1790A0"/>
              </a:solidFill>
              <a:latin typeface="+mn-lt"/>
            </a:endParaRPr>
          </a:p>
          <a:p>
            <a:pPr marL="0" lvl="3" eaLnBrk="1" fontAlgn="auto" hangingPunct="1">
              <a:spcBef>
                <a:spcPts val="0"/>
              </a:spcBef>
              <a:spcAft>
                <a:spcPts val="0"/>
              </a:spcAft>
              <a:defRPr/>
            </a:pPr>
            <a:r>
              <a:rPr lang="fr-FR" b="1" dirty="0">
                <a:solidFill>
                  <a:schemeClr val="tx1">
                    <a:lumMod val="75000"/>
                    <a:lumOff val="25000"/>
                  </a:schemeClr>
                </a:solidFill>
                <a:latin typeface="+mn-lt"/>
              </a:rPr>
              <a:t>Gaspillage : </a:t>
            </a:r>
            <a:r>
              <a:rPr lang="fr-FR" b="1" dirty="0" smtClean="0">
                <a:solidFill>
                  <a:schemeClr val="tx1">
                    <a:lumMod val="75000"/>
                    <a:lumOff val="25000"/>
                  </a:schemeClr>
                </a:solidFill>
                <a:latin typeface="+mn-lt"/>
              </a:rPr>
              <a:t>155 </a:t>
            </a:r>
            <a:r>
              <a:rPr lang="fr-FR" b="1" dirty="0">
                <a:solidFill>
                  <a:schemeClr val="tx1">
                    <a:lumMod val="75000"/>
                    <a:lumOff val="25000"/>
                  </a:schemeClr>
                </a:solidFill>
                <a:latin typeface="+mn-lt"/>
              </a:rPr>
              <a:t>gr / repas</a:t>
            </a:r>
            <a:r>
              <a:rPr lang="fr-FR" dirty="0">
                <a:solidFill>
                  <a:schemeClr val="tx1">
                    <a:lumMod val="75000"/>
                    <a:lumOff val="25000"/>
                  </a:schemeClr>
                </a:solidFill>
                <a:latin typeface="+mn-lt"/>
              </a:rPr>
              <a:t> (</a:t>
            </a:r>
            <a:r>
              <a:rPr lang="fr-FR" sz="1600" dirty="0" smtClean="0">
                <a:solidFill>
                  <a:schemeClr val="tx1">
                    <a:lumMod val="85000"/>
                    <a:lumOff val="15000"/>
                  </a:schemeClr>
                </a:solidFill>
                <a:latin typeface="+mn-lt"/>
              </a:rPr>
              <a:t>170 </a:t>
            </a:r>
            <a:r>
              <a:rPr lang="fr-FR" sz="1600" dirty="0">
                <a:solidFill>
                  <a:schemeClr val="tx1">
                    <a:lumMod val="85000"/>
                    <a:lumOff val="15000"/>
                  </a:schemeClr>
                </a:solidFill>
                <a:latin typeface="+mn-lt"/>
              </a:rPr>
              <a:t>gr avec les inévitables soit </a:t>
            </a:r>
            <a:r>
              <a:rPr lang="fr-FR" sz="1600" dirty="0" smtClean="0">
                <a:solidFill>
                  <a:schemeClr val="tx1">
                    <a:lumMod val="85000"/>
                    <a:lumOff val="15000"/>
                  </a:schemeClr>
                </a:solidFill>
                <a:latin typeface="+mn-lt"/>
              </a:rPr>
              <a:t>20 </a:t>
            </a:r>
            <a:r>
              <a:rPr lang="fr-FR" sz="1600" dirty="0">
                <a:solidFill>
                  <a:schemeClr val="tx1">
                    <a:lumMod val="85000"/>
                    <a:lumOff val="15000"/>
                  </a:schemeClr>
                </a:solidFill>
                <a:latin typeface="+mn-lt"/>
              </a:rPr>
              <a:t>t/an extrapolé</a:t>
            </a:r>
            <a:r>
              <a:rPr lang="fr-FR" dirty="0">
                <a:solidFill>
                  <a:schemeClr val="tx1">
                    <a:lumMod val="75000"/>
                    <a:lumOff val="25000"/>
                  </a:schemeClr>
                </a:solidFill>
                <a:latin typeface="+mn-lt"/>
              </a:rPr>
              <a:t>),</a:t>
            </a:r>
            <a:r>
              <a:rPr lang="fr-FR" b="1" dirty="0">
                <a:solidFill>
                  <a:schemeClr val="tx1">
                    <a:lumMod val="75000"/>
                    <a:lumOff val="25000"/>
                  </a:schemeClr>
                </a:solidFill>
                <a:latin typeface="+mn-lt"/>
              </a:rPr>
              <a:t> et </a:t>
            </a:r>
            <a:r>
              <a:rPr lang="fr-FR" b="1" dirty="0" smtClean="0">
                <a:solidFill>
                  <a:schemeClr val="tx1">
                    <a:lumMod val="75000"/>
                    <a:lumOff val="25000"/>
                  </a:schemeClr>
                </a:solidFill>
                <a:latin typeface="+mn-lt"/>
              </a:rPr>
              <a:t>170 gr </a:t>
            </a:r>
            <a:r>
              <a:rPr lang="fr-FR" b="1" dirty="0" err="1" smtClean="0">
                <a:solidFill>
                  <a:schemeClr val="tx1">
                    <a:lumMod val="75000"/>
                    <a:lumOff val="25000"/>
                  </a:schemeClr>
                </a:solidFill>
                <a:latin typeface="+mn-lt"/>
              </a:rPr>
              <a:t>biodéchets</a:t>
            </a:r>
            <a:r>
              <a:rPr lang="fr-FR" b="1" dirty="0" smtClean="0">
                <a:solidFill>
                  <a:schemeClr val="tx1">
                    <a:lumMod val="75000"/>
                    <a:lumOff val="25000"/>
                  </a:schemeClr>
                </a:solidFill>
                <a:latin typeface="+mn-lt"/>
              </a:rPr>
              <a:t>/repas (étude Lycées)</a:t>
            </a:r>
            <a:endParaRPr lang="fr-FR" dirty="0">
              <a:solidFill>
                <a:schemeClr val="tx1">
                  <a:lumMod val="75000"/>
                  <a:lumOff val="25000"/>
                </a:schemeClr>
              </a:solidFill>
              <a:latin typeface="+mn-lt"/>
            </a:endParaRPr>
          </a:p>
          <a:p>
            <a:pPr marL="0" lvl="2" eaLnBrk="1" hangingPunct="1">
              <a:defRPr/>
            </a:pPr>
            <a:r>
              <a:rPr lang="fr-FR" altLang="fr-FR" b="1" dirty="0" smtClean="0">
                <a:solidFill>
                  <a:schemeClr val="bg2">
                    <a:lumMod val="25000"/>
                  </a:schemeClr>
                </a:solidFill>
                <a:latin typeface="+mn-lt"/>
              </a:rPr>
              <a:t>15 </a:t>
            </a:r>
            <a:r>
              <a:rPr lang="fr-FR" altLang="fr-FR" b="1" dirty="0">
                <a:solidFill>
                  <a:schemeClr val="bg2">
                    <a:lumMod val="25000"/>
                  </a:schemeClr>
                </a:solidFill>
                <a:latin typeface="+mn-lt"/>
              </a:rPr>
              <a:t>% production gaspillée </a:t>
            </a:r>
            <a:r>
              <a:rPr lang="fr-FR" altLang="fr-FR" dirty="0">
                <a:solidFill>
                  <a:schemeClr val="bg2">
                    <a:lumMod val="25000"/>
                  </a:schemeClr>
                </a:solidFill>
                <a:latin typeface="+mn-lt"/>
              </a:rPr>
              <a:t>en moyenne (dont </a:t>
            </a:r>
            <a:r>
              <a:rPr lang="fr-FR" altLang="fr-FR" dirty="0" smtClean="0">
                <a:solidFill>
                  <a:schemeClr val="bg2">
                    <a:lumMod val="25000"/>
                  </a:schemeClr>
                </a:solidFill>
                <a:latin typeface="+mn-lt"/>
              </a:rPr>
              <a:t>46 </a:t>
            </a:r>
            <a:r>
              <a:rPr lang="fr-FR" altLang="fr-FR" dirty="0">
                <a:solidFill>
                  <a:schemeClr val="bg2">
                    <a:lumMod val="25000"/>
                  </a:schemeClr>
                </a:solidFill>
                <a:latin typeface="+mn-lt"/>
              </a:rPr>
              <a:t>% non distribué et </a:t>
            </a:r>
            <a:r>
              <a:rPr lang="fr-FR" altLang="fr-FR" dirty="0" smtClean="0">
                <a:solidFill>
                  <a:schemeClr val="bg2">
                    <a:lumMod val="25000"/>
                  </a:schemeClr>
                </a:solidFill>
                <a:latin typeface="+mn-lt"/>
              </a:rPr>
              <a:t>54 </a:t>
            </a:r>
            <a:r>
              <a:rPr lang="fr-FR" altLang="fr-FR" dirty="0">
                <a:solidFill>
                  <a:schemeClr val="bg2">
                    <a:lumMod val="25000"/>
                  </a:schemeClr>
                </a:solidFill>
                <a:latin typeface="+mn-lt"/>
              </a:rPr>
              <a:t>% retour de salle)</a:t>
            </a:r>
          </a:p>
          <a:p>
            <a:pPr marL="0" lvl="2" eaLnBrk="1" hangingPunct="1">
              <a:defRPr/>
            </a:pPr>
            <a:r>
              <a:rPr lang="fr-FR" altLang="fr-FR" dirty="0">
                <a:solidFill>
                  <a:schemeClr val="bg2">
                    <a:lumMod val="25000"/>
                  </a:schemeClr>
                </a:solidFill>
                <a:latin typeface="+mn-lt"/>
              </a:rPr>
              <a:t>pain jeté : </a:t>
            </a:r>
            <a:r>
              <a:rPr lang="fr-FR" altLang="fr-FR" dirty="0" smtClean="0">
                <a:solidFill>
                  <a:schemeClr val="bg2">
                    <a:lumMod val="25000"/>
                  </a:schemeClr>
                </a:solidFill>
                <a:latin typeface="+mn-lt"/>
              </a:rPr>
              <a:t>6 </a:t>
            </a:r>
            <a:r>
              <a:rPr lang="fr-FR" altLang="fr-FR" dirty="0" smtClean="0">
                <a:solidFill>
                  <a:schemeClr val="bg2">
                    <a:lumMod val="25000"/>
                  </a:schemeClr>
                </a:solidFill>
                <a:latin typeface="+mn-lt"/>
              </a:rPr>
              <a:t>%</a:t>
            </a:r>
            <a:endParaRPr lang="fr-FR" altLang="fr-FR" dirty="0" smtClean="0">
              <a:solidFill>
                <a:schemeClr val="bg2">
                  <a:lumMod val="25000"/>
                </a:schemeClr>
              </a:solidFill>
              <a:latin typeface="+mn-lt"/>
            </a:endParaRPr>
          </a:p>
        </p:txBody>
      </p:sp>
      <p:graphicFrame>
        <p:nvGraphicFramePr>
          <p:cNvPr id="10" name="Graphique 9"/>
          <p:cNvGraphicFramePr>
            <a:graphicFrameLocks/>
          </p:cNvGraphicFramePr>
          <p:nvPr>
            <p:extLst>
              <p:ext uri="{D42A27DB-BD31-4B8C-83A1-F6EECF244321}">
                <p14:modId xmlns:p14="http://schemas.microsoft.com/office/powerpoint/2010/main" val="2180082437"/>
              </p:ext>
            </p:extLst>
          </p:nvPr>
        </p:nvGraphicFramePr>
        <p:xfrm>
          <a:off x="5640663" y="4176323"/>
          <a:ext cx="3352524" cy="2220321"/>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
          <p:cNvSpPr>
            <a:spLocks noChangeArrowheads="1"/>
          </p:cNvSpPr>
          <p:nvPr/>
        </p:nvSpPr>
        <p:spPr bwMode="auto">
          <a:xfrm>
            <a:off x="251520" y="4334158"/>
            <a:ext cx="471601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79388">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2" eaLnBrk="1" hangingPunct="1">
              <a:defRPr/>
            </a:pPr>
            <a:endParaRPr lang="fr-FR" altLang="fr-FR" sz="1600" b="1" dirty="0">
              <a:solidFill>
                <a:srgbClr val="404040"/>
              </a:solidFill>
              <a:latin typeface="+mn-lt"/>
            </a:endParaRPr>
          </a:p>
          <a:p>
            <a:pPr marL="0" lvl="2" eaLnBrk="1" hangingPunct="1">
              <a:defRPr/>
            </a:pPr>
            <a:r>
              <a:rPr lang="fr-FR" sz="2000" b="1" dirty="0">
                <a:solidFill>
                  <a:srgbClr val="1790A0"/>
                </a:solidFill>
                <a:latin typeface="+mn-lt"/>
              </a:rPr>
              <a:t>Calcul du coût du gaspillage (prix </a:t>
            </a:r>
            <a:r>
              <a:rPr lang="fr-FR" sz="2000" b="1" dirty="0" err="1">
                <a:solidFill>
                  <a:srgbClr val="1790A0"/>
                </a:solidFill>
                <a:latin typeface="+mn-lt"/>
              </a:rPr>
              <a:t>moy</a:t>
            </a:r>
            <a:r>
              <a:rPr lang="fr-FR" sz="2000" b="1" dirty="0">
                <a:solidFill>
                  <a:srgbClr val="1790A0"/>
                </a:solidFill>
                <a:latin typeface="+mn-lt"/>
              </a:rPr>
              <a:t> du repas)</a:t>
            </a:r>
          </a:p>
          <a:p>
            <a:pPr marL="0" lvl="2" eaLnBrk="1" hangingPunct="1">
              <a:defRPr/>
            </a:pPr>
            <a:r>
              <a:rPr lang="fr-FR" dirty="0">
                <a:solidFill>
                  <a:schemeClr val="bg2">
                    <a:lumMod val="25000"/>
                  </a:schemeClr>
                </a:solidFill>
                <a:latin typeface="+mn-lt"/>
              </a:rPr>
              <a:t>210 € par jour  = &gt; 27 347 euros pour 130 jours </a:t>
            </a:r>
          </a:p>
          <a:p>
            <a:pPr marL="360000" lvl="3" eaLnBrk="1" fontAlgn="auto" hangingPunct="1">
              <a:spcBef>
                <a:spcPts val="0"/>
              </a:spcBef>
              <a:spcAft>
                <a:spcPts val="0"/>
              </a:spcAft>
              <a:defRPr/>
            </a:pPr>
            <a:r>
              <a:rPr lang="fr-FR" sz="1400" b="1" dirty="0" smtClean="0">
                <a:solidFill>
                  <a:srgbClr val="FF0000"/>
                </a:solidFill>
              </a:rPr>
              <a:t>Attention chiffres calculés par ratio; à consolider avec outil </a:t>
            </a:r>
            <a:r>
              <a:rPr lang="fr-FR" sz="1400" b="1" dirty="0" err="1" smtClean="0">
                <a:solidFill>
                  <a:srgbClr val="FF0000"/>
                </a:solidFill>
              </a:rPr>
              <a:t>excel</a:t>
            </a:r>
            <a:r>
              <a:rPr lang="fr-FR" sz="1400" b="1" dirty="0" smtClean="0">
                <a:solidFill>
                  <a:srgbClr val="FF0000"/>
                </a:solidFill>
              </a:rPr>
              <a:t> Clara</a:t>
            </a:r>
            <a:endParaRPr lang="fr-FR" sz="1400" b="1" dirty="0">
              <a:solidFill>
                <a:srgbClr val="FF0000"/>
              </a:solidFill>
            </a:endParaRPr>
          </a:p>
          <a:p>
            <a:pPr marL="0" lvl="2" eaLnBrk="1" hangingPunct="1">
              <a:defRPr/>
            </a:pPr>
            <a:endParaRPr lang="fr-FR" altLang="fr-FR" sz="1600" b="1" dirty="0" smtClean="0">
              <a:solidFill>
                <a:srgbClr val="404040"/>
              </a:solidFill>
              <a:latin typeface="+mn-lt"/>
            </a:endParaRPr>
          </a:p>
        </p:txBody>
      </p:sp>
    </p:spTree>
    <p:extLst>
      <p:ext uri="{BB962C8B-B14F-4D97-AF65-F5344CB8AC3E}">
        <p14:creationId xmlns:p14="http://schemas.microsoft.com/office/powerpoint/2010/main" val="33190707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4294967295"/>
          </p:nvPr>
        </p:nvSpPr>
        <p:spPr>
          <a:xfrm>
            <a:off x="0" y="6642100"/>
            <a:ext cx="8812213" cy="215900"/>
          </a:xfrm>
          <a:prstGeom prst="rect">
            <a:avLst/>
          </a:prstGeom>
        </p:spPr>
        <p:txBody>
          <a:bodyPr/>
          <a:lstStyle/>
          <a:p>
            <a:r>
              <a:rPr lang="fr-FR" smtClean="0"/>
              <a:t>AH1901.109.DEC.DIV | Réunion Démarrage Guide Dumont 21 jan 2019</a:t>
            </a:r>
            <a:endParaRPr lang="fr-FR" dirty="0"/>
          </a:p>
        </p:txBody>
      </p:sp>
      <p:sp>
        <p:nvSpPr>
          <p:cNvPr id="5" name="Espace réservé du numéro de diapositive 4"/>
          <p:cNvSpPr>
            <a:spLocks noGrp="1"/>
          </p:cNvSpPr>
          <p:nvPr>
            <p:ph type="sldNum" sz="quarter" idx="11"/>
          </p:nvPr>
        </p:nvSpPr>
        <p:spPr/>
        <p:txBody>
          <a:bodyPr/>
          <a:lstStyle/>
          <a:p>
            <a:fld id="{EF8A23C6-B8C8-440A-AD6D-6137B8C1D22B}" type="slidenum">
              <a:rPr lang="fr-FR"/>
              <a:pPr/>
              <a:t>9</a:t>
            </a:fld>
            <a:endParaRPr lang="fr-FR"/>
          </a:p>
        </p:txBody>
      </p:sp>
      <p:sp>
        <p:nvSpPr>
          <p:cNvPr id="7" name="Rectangle 3"/>
          <p:cNvSpPr txBox="1">
            <a:spLocks noChangeArrowheads="1"/>
          </p:cNvSpPr>
          <p:nvPr/>
        </p:nvSpPr>
        <p:spPr bwMode="auto">
          <a:xfrm>
            <a:off x="0" y="764704"/>
            <a:ext cx="9144000" cy="54726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SzPct val="70000"/>
              <a:buFont typeface="Times New Roman" pitchFamily="18" charset="0"/>
              <a:buChar char="►"/>
              <a:defRPr sz="2000">
                <a:solidFill>
                  <a:srgbClr val="325A46"/>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Arial" charset="0"/>
              </a:defRPr>
            </a:lvl2pPr>
            <a:lvl3pPr marL="1143000" indent="-228600" algn="l" rtl="0" eaLnBrk="1" fontAlgn="base" hangingPunct="1">
              <a:spcBef>
                <a:spcPct val="20000"/>
              </a:spcBef>
              <a:spcAft>
                <a:spcPct val="0"/>
              </a:spcAft>
              <a:buClr>
                <a:srgbClr val="97762D"/>
              </a:buClr>
              <a:buFont typeface="Wingdings" pitchFamily="2" charset="2"/>
              <a:buChar char="§"/>
              <a:defRPr sz="1600">
                <a:solidFill>
                  <a:srgbClr val="97762D"/>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Arial" charset="0"/>
              </a:defRPr>
            </a:lvl5pPr>
            <a:lvl6pPr marL="2514600" indent="-228600" algn="l" rtl="0" eaLnBrk="1" fontAlgn="base" hangingPunct="1">
              <a:spcBef>
                <a:spcPct val="20000"/>
              </a:spcBef>
              <a:spcAft>
                <a:spcPct val="0"/>
              </a:spcAft>
              <a:buChar char="»"/>
              <a:defRPr sz="1200">
                <a:solidFill>
                  <a:schemeClr val="tx1"/>
                </a:solidFill>
                <a:latin typeface="Arial" charset="0"/>
              </a:defRPr>
            </a:lvl6pPr>
            <a:lvl7pPr marL="2971800" indent="-228600" algn="l" rtl="0" eaLnBrk="1" fontAlgn="base" hangingPunct="1">
              <a:spcBef>
                <a:spcPct val="20000"/>
              </a:spcBef>
              <a:spcAft>
                <a:spcPct val="0"/>
              </a:spcAft>
              <a:buChar char="»"/>
              <a:defRPr sz="1200">
                <a:solidFill>
                  <a:schemeClr val="tx1"/>
                </a:solidFill>
                <a:latin typeface="Arial" charset="0"/>
              </a:defRPr>
            </a:lvl7pPr>
            <a:lvl8pPr marL="3429000" indent="-228600" algn="l" rtl="0" eaLnBrk="1" fontAlgn="base" hangingPunct="1">
              <a:spcBef>
                <a:spcPct val="20000"/>
              </a:spcBef>
              <a:spcAft>
                <a:spcPct val="0"/>
              </a:spcAft>
              <a:buChar char="»"/>
              <a:defRPr sz="1200">
                <a:solidFill>
                  <a:schemeClr val="tx1"/>
                </a:solidFill>
                <a:latin typeface="Arial" charset="0"/>
              </a:defRPr>
            </a:lvl8pPr>
            <a:lvl9pPr marL="3886200" indent="-228600" algn="l" rtl="0" eaLnBrk="1" fontAlgn="base" hangingPunct="1">
              <a:spcBef>
                <a:spcPct val="20000"/>
              </a:spcBef>
              <a:spcAft>
                <a:spcPct val="0"/>
              </a:spcAft>
              <a:buChar char="»"/>
              <a:defRPr sz="1200">
                <a:solidFill>
                  <a:schemeClr val="tx1"/>
                </a:solidFill>
                <a:latin typeface="Arial" charset="0"/>
              </a:defRPr>
            </a:lvl9pPr>
          </a:lstStyle>
          <a:p>
            <a:pPr marL="581025" lvl="2" indent="0">
              <a:spcBef>
                <a:spcPts val="1200"/>
              </a:spcBef>
              <a:buNone/>
            </a:pPr>
            <a:r>
              <a:rPr lang="fr-FR" sz="1800" b="1" kern="0" dirty="0" smtClean="0"/>
              <a:t>Papier-carton</a:t>
            </a:r>
          </a:p>
          <a:p>
            <a:pPr marL="581025" lvl="2" indent="0">
              <a:spcBef>
                <a:spcPts val="0"/>
              </a:spcBef>
              <a:buNone/>
            </a:pPr>
            <a:endParaRPr lang="fr-FR" kern="0" dirty="0" smtClean="0">
              <a:solidFill>
                <a:srgbClr val="1C5840"/>
              </a:solidFill>
            </a:endParaRPr>
          </a:p>
          <a:p>
            <a:pPr marL="581025" lvl="2" indent="0">
              <a:spcBef>
                <a:spcPts val="0"/>
              </a:spcBef>
              <a:buNone/>
            </a:pPr>
            <a:endParaRPr lang="fr-FR" kern="0" dirty="0">
              <a:solidFill>
                <a:srgbClr val="1C5840"/>
              </a:solidFill>
            </a:endParaRPr>
          </a:p>
          <a:p>
            <a:pPr marL="581025" lvl="2" indent="0">
              <a:spcBef>
                <a:spcPts val="1200"/>
              </a:spcBef>
              <a:buNone/>
            </a:pPr>
            <a:endParaRPr lang="fr-FR" sz="1800" kern="0" dirty="0" smtClean="0"/>
          </a:p>
          <a:p>
            <a:pPr marL="1038225" lvl="2" indent="-457200"/>
            <a:endParaRPr lang="fr-FR" sz="1800" kern="0" dirty="0" smtClean="0"/>
          </a:p>
          <a:p>
            <a:pPr>
              <a:buFont typeface="Times New Roman" pitchFamily="18" charset="0"/>
              <a:buNone/>
            </a:pPr>
            <a:endParaRPr lang="fr-FR" kern="0" dirty="0" smtClean="0"/>
          </a:p>
          <a:p>
            <a:pPr>
              <a:buFont typeface="Times New Roman" pitchFamily="18" charset="0"/>
              <a:buNone/>
            </a:pPr>
            <a:endParaRPr lang="fr-FR" kern="0" dirty="0" smtClean="0"/>
          </a:p>
          <a:p>
            <a:pPr lvl="3"/>
            <a:endParaRPr lang="fr-FR" kern="0" dirty="0" smtClean="0"/>
          </a:p>
          <a:p>
            <a:pPr lvl="3"/>
            <a:endParaRPr lang="fr-FR" kern="0" dirty="0"/>
          </a:p>
        </p:txBody>
      </p:sp>
      <p:sp>
        <p:nvSpPr>
          <p:cNvPr id="9" name="Rectangle 2"/>
          <p:cNvSpPr>
            <a:spLocks noGrp="1" noChangeArrowheads="1"/>
          </p:cNvSpPr>
          <p:nvPr>
            <p:ph type="title"/>
          </p:nvPr>
        </p:nvSpPr>
        <p:spPr>
          <a:xfrm>
            <a:off x="611560" y="0"/>
            <a:ext cx="7885112" cy="620713"/>
          </a:xfrm>
        </p:spPr>
        <p:txBody>
          <a:bodyPr/>
          <a:lstStyle/>
          <a:p>
            <a:r>
              <a:rPr lang="en-US" sz="2400" dirty="0" smtClean="0">
                <a:solidFill>
                  <a:srgbClr val="0080AA"/>
                </a:solidFill>
              </a:rPr>
              <a:t>Diagnostic </a:t>
            </a:r>
            <a:r>
              <a:rPr lang="en-US" sz="2400" dirty="0" err="1" smtClean="0">
                <a:solidFill>
                  <a:srgbClr val="0080AA"/>
                </a:solidFill>
              </a:rPr>
              <a:t>Déchets</a:t>
            </a:r>
            <a:endParaRPr lang="fr-FR" sz="2400" dirty="0">
              <a:solidFill>
                <a:srgbClr val="0080AA"/>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095951102"/>
              </p:ext>
            </p:extLst>
          </p:nvPr>
        </p:nvGraphicFramePr>
        <p:xfrm>
          <a:off x="251520" y="1340768"/>
          <a:ext cx="8560694" cy="5073371"/>
        </p:xfrm>
        <a:graphic>
          <a:graphicData uri="http://schemas.openxmlformats.org/drawingml/2006/table">
            <a:tbl>
              <a:tblPr/>
              <a:tblGrid>
                <a:gridCol w="1264603">
                  <a:extLst>
                    <a:ext uri="{9D8B030D-6E8A-4147-A177-3AD203B41FA5}">
                      <a16:colId xmlns:a16="http://schemas.microsoft.com/office/drawing/2014/main" val="1710141927"/>
                    </a:ext>
                  </a:extLst>
                </a:gridCol>
                <a:gridCol w="2706488">
                  <a:extLst>
                    <a:ext uri="{9D8B030D-6E8A-4147-A177-3AD203B41FA5}">
                      <a16:colId xmlns:a16="http://schemas.microsoft.com/office/drawing/2014/main" val="3214253149"/>
                    </a:ext>
                  </a:extLst>
                </a:gridCol>
                <a:gridCol w="646090">
                  <a:extLst>
                    <a:ext uri="{9D8B030D-6E8A-4147-A177-3AD203B41FA5}">
                      <a16:colId xmlns:a16="http://schemas.microsoft.com/office/drawing/2014/main" val="1386066356"/>
                    </a:ext>
                  </a:extLst>
                </a:gridCol>
                <a:gridCol w="650030">
                  <a:extLst>
                    <a:ext uri="{9D8B030D-6E8A-4147-A177-3AD203B41FA5}">
                      <a16:colId xmlns:a16="http://schemas.microsoft.com/office/drawing/2014/main" val="445480902"/>
                    </a:ext>
                  </a:extLst>
                </a:gridCol>
                <a:gridCol w="819431">
                  <a:extLst>
                    <a:ext uri="{9D8B030D-6E8A-4147-A177-3AD203B41FA5}">
                      <a16:colId xmlns:a16="http://schemas.microsoft.com/office/drawing/2014/main" val="2048454363"/>
                    </a:ext>
                  </a:extLst>
                </a:gridCol>
                <a:gridCol w="693365">
                  <a:extLst>
                    <a:ext uri="{9D8B030D-6E8A-4147-A177-3AD203B41FA5}">
                      <a16:colId xmlns:a16="http://schemas.microsoft.com/office/drawing/2014/main" val="1244760902"/>
                    </a:ext>
                  </a:extLst>
                </a:gridCol>
                <a:gridCol w="1780687">
                  <a:extLst>
                    <a:ext uri="{9D8B030D-6E8A-4147-A177-3AD203B41FA5}">
                      <a16:colId xmlns:a16="http://schemas.microsoft.com/office/drawing/2014/main" val="3207755450"/>
                    </a:ext>
                  </a:extLst>
                </a:gridCol>
              </a:tblGrid>
              <a:tr h="323657">
                <a:tc>
                  <a:txBody>
                    <a:bodyPr/>
                    <a:lstStyle/>
                    <a:p>
                      <a:pPr algn="l" fontAlgn="ctr"/>
                      <a:r>
                        <a:rPr lang="fr-FR" sz="1800" b="1" i="0" u="none" strike="noStrike">
                          <a:solidFill>
                            <a:srgbClr val="000000"/>
                          </a:solidFill>
                          <a:effectLst/>
                          <a:latin typeface="Calibri" panose="020F050202020403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rowSpan="2">
                  <a:txBody>
                    <a:bodyPr/>
                    <a:lstStyle/>
                    <a:p>
                      <a:pPr algn="ctr" fontAlgn="ctr"/>
                      <a:r>
                        <a:rPr lang="fr-FR" sz="1800" b="1" i="0" u="none" strike="noStrike">
                          <a:solidFill>
                            <a:srgbClr val="000000"/>
                          </a:solidFill>
                          <a:effectLst/>
                          <a:latin typeface="Calibri" panose="020F0502020204030204" pitchFamily="34" charset="0"/>
                        </a:rPr>
                        <a:t>Pratiques actuelles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D85B"/>
                    </a:solidFill>
                  </a:tcPr>
                </a:tc>
                <a:tc gridSpan="4">
                  <a:txBody>
                    <a:bodyPr/>
                    <a:lstStyle/>
                    <a:p>
                      <a:pPr algn="ctr" fontAlgn="t"/>
                      <a:r>
                        <a:rPr lang="fr-FR" sz="2000" b="1" i="0" u="none" strike="noStrike">
                          <a:solidFill>
                            <a:srgbClr val="000000"/>
                          </a:solidFill>
                          <a:effectLst/>
                          <a:latin typeface="Calibri" panose="020F0502020204030204" pitchFamily="34" charset="0"/>
                        </a:rPr>
                        <a:t>Informations quantitatives</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AEEF3"/>
                    </a:solidFill>
                  </a:tcPr>
                </a:tc>
                <a:tc hMerge="1">
                  <a:txBody>
                    <a:bodyPr/>
                    <a:lstStyle/>
                    <a:p>
                      <a:endParaRPr lang="fr-FR"/>
                    </a:p>
                  </a:txBody>
                  <a:tcPr/>
                </a:tc>
                <a:tc hMerge="1">
                  <a:txBody>
                    <a:bodyPr/>
                    <a:lstStyle/>
                    <a:p>
                      <a:endParaRPr lang="fr-FR"/>
                    </a:p>
                  </a:txBody>
                  <a:tcPr/>
                </a:tc>
                <a:tc hMerge="1">
                  <a:txBody>
                    <a:bodyPr/>
                    <a:lstStyle/>
                    <a:p>
                      <a:endParaRPr lang="fr-FR"/>
                    </a:p>
                  </a:txBody>
                  <a:tcPr/>
                </a:tc>
                <a:tc rowSpan="2">
                  <a:txBody>
                    <a:bodyPr/>
                    <a:lstStyle/>
                    <a:p>
                      <a:pPr algn="ctr" fontAlgn="t"/>
                      <a:r>
                        <a:rPr lang="fr-FR" sz="1800" b="1" i="0" u="none" strike="noStrike" dirty="0">
                          <a:solidFill>
                            <a:srgbClr val="000000"/>
                          </a:solidFill>
                          <a:effectLst/>
                          <a:latin typeface="Calibri" panose="020F0502020204030204" pitchFamily="34" charset="0"/>
                        </a:rPr>
                        <a:t>PB à résoudre</a:t>
                      </a:r>
                    </a:p>
                  </a:txBody>
                  <a:tcPr marL="9525" marR="9525" marT="952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4"/>
                    </a:solidFill>
                  </a:tcPr>
                </a:tc>
                <a:extLst>
                  <a:ext uri="{0D108BD9-81ED-4DB2-BD59-A6C34878D82A}">
                    <a16:rowId xmlns:a16="http://schemas.microsoft.com/office/drawing/2014/main" val="394893520"/>
                  </a:ext>
                </a:extLst>
              </a:tr>
              <a:tr h="543281">
                <a:tc>
                  <a:txBody>
                    <a:bodyPr/>
                    <a:lstStyle/>
                    <a:p>
                      <a:pPr algn="l" fontAlgn="t"/>
                      <a:endParaRPr lang="fr-FR" sz="2000" b="1" i="0" u="none" strike="noStrike">
                        <a:solidFill>
                          <a:srgbClr val="000000"/>
                        </a:solidFill>
                        <a:effectLst/>
                        <a:latin typeface="Calibri" panose="020F0502020204030204" pitchFamily="34" charset="0"/>
                      </a:endParaRPr>
                    </a:p>
                  </a:txBody>
                  <a:tcPr marL="9525" marR="9525" marT="9525" marB="0">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t"/>
                      <a:r>
                        <a:rPr lang="fr-FR" sz="1050" b="0" i="0" u="none" strike="noStrike">
                          <a:solidFill>
                            <a:srgbClr val="000000"/>
                          </a:solidFill>
                          <a:effectLst/>
                          <a:latin typeface="Calibri" panose="020F0502020204030204" pitchFamily="34" charset="0"/>
                        </a:rPr>
                        <a:t>TOTAL ANNUEL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050" b="0" i="0" u="none" strike="noStrike">
                          <a:solidFill>
                            <a:srgbClr val="000000"/>
                          </a:solidFill>
                          <a:effectLst/>
                          <a:latin typeface="Calibri" panose="020F0502020204030204" pitchFamily="34" charset="0"/>
                        </a:rPr>
                        <a:t>COUT GLOBAL</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000000"/>
                          </a:solidFill>
                          <a:effectLst/>
                          <a:latin typeface="Calibri" panose="020F0502020204030204" pitchFamily="34" charset="0"/>
                        </a:rPr>
                        <a:t>Opérateur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fr-FR" sz="1100" b="0" i="0" u="none" strike="noStrike">
                          <a:solidFill>
                            <a:srgbClr val="FF0000"/>
                          </a:solidFill>
                          <a:effectLst/>
                          <a:latin typeface="Calibri" panose="020F0502020204030204" pitchFamily="34" charset="0"/>
                        </a:rPr>
                        <a:t>Qté par élèves (kg)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fr-FR"/>
                    </a:p>
                  </a:txBody>
                  <a:tcPr/>
                </a:tc>
                <a:extLst>
                  <a:ext uri="{0D108BD9-81ED-4DB2-BD59-A6C34878D82A}">
                    <a16:rowId xmlns:a16="http://schemas.microsoft.com/office/drawing/2014/main" val="3128063280"/>
                  </a:ext>
                </a:extLst>
              </a:tr>
              <a:tr h="3525550">
                <a:tc>
                  <a:txBody>
                    <a:bodyPr/>
                    <a:lstStyle/>
                    <a:p>
                      <a:pPr algn="l" fontAlgn="t"/>
                      <a:r>
                        <a:rPr lang="fr-FR" sz="1600" b="1" i="0" u="none" strike="noStrike">
                          <a:solidFill>
                            <a:srgbClr val="000000"/>
                          </a:solidFill>
                          <a:effectLst/>
                          <a:latin typeface="Calibri" panose="020F0502020204030204" pitchFamily="34" charset="0"/>
                        </a:rPr>
                        <a:t>Papier -carton</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14 bacs jaunes disséminés dans les points stratégiques du lycées (Salle profs - CDI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Près du CDI : 2 fois par an (journeaux) &gt; 4  bacs*660 + 10 bacs pour les livres une fois par an (don)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Apport volontaire par les services + dans les salles : les cartons à recycler sont enlevés par les élèves et déposés dans les bacs jaunes</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
                      </a:r>
                      <a:br>
                        <a:rPr lang="fr-FR" sz="1600" b="0" i="0" u="none" strike="noStrike">
                          <a:solidFill>
                            <a:srgbClr val="000000"/>
                          </a:solidFill>
                          <a:effectLst/>
                          <a:latin typeface="Calibri" panose="020F0502020204030204" pitchFamily="34" charset="0"/>
                        </a:rPr>
                      </a:br>
                      <a:r>
                        <a:rPr lang="fr-FR" sz="1600" b="0" i="0" u="none" strike="noStrike">
                          <a:solidFill>
                            <a:srgbClr val="000000"/>
                          </a:solidFill>
                          <a:effectLst/>
                          <a:latin typeface="Calibri" panose="020F0502020204030204" pitchFamily="34" charset="0"/>
                        </a:rPr>
                        <a:t>ENLEVEMENT LES LUNDIS</a:t>
                      </a:r>
                      <a:br>
                        <a:rPr lang="fr-FR" sz="1600" b="0" i="0" u="none" strike="noStrike">
                          <a:solidFill>
                            <a:srgbClr val="000000"/>
                          </a:solidFill>
                          <a:effectLst/>
                          <a:latin typeface="Calibri" panose="020F0502020204030204" pitchFamily="34" charset="0"/>
                        </a:rPr>
                      </a:br>
                      <a:endParaRPr lang="fr-FR" sz="1600" b="0" i="0" u="none" strike="noStrike">
                        <a:solidFill>
                          <a:srgbClr val="00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r" fontAlgn="t"/>
                      <a:r>
                        <a:rPr lang="fr-FR" sz="1600" b="0" i="0" u="none" strike="noStrike">
                          <a:solidFill>
                            <a:srgbClr val="000000"/>
                          </a:solidFill>
                          <a:effectLst/>
                          <a:latin typeface="Calibri" panose="020F0502020204030204" pitchFamily="34" charset="0"/>
                        </a:rPr>
                        <a:t>59 360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1600" b="0" i="0" u="none" strike="noStrike">
                          <a:solidFill>
                            <a:srgbClr val="000000"/>
                          </a:solidFill>
                          <a:effectLst/>
                          <a:latin typeface="Calibri" panose="020F0502020204030204" pitchFamily="34" charset="0"/>
                        </a:rPr>
                        <a:t>TPM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fr-FR" sz="1600" b="0" i="0" u="none" strike="noStrike">
                          <a:solidFill>
                            <a:srgbClr val="FF0000"/>
                          </a:solidFill>
                          <a:effectLst/>
                          <a:latin typeface="Calibri" panose="020F0502020204030204" pitchFamily="34" charset="0"/>
                        </a:rPr>
                        <a:t>26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600" b="0" i="0" u="none" strike="noStrike" dirty="0">
                          <a:solidFill>
                            <a:srgbClr val="000000"/>
                          </a:solidFill>
                          <a:effectLst/>
                          <a:latin typeface="Calibri" panose="020F0502020204030204" pitchFamily="34" charset="0"/>
                        </a:rPr>
                        <a:t>Améliorer le tri des papiers -cartons d'emballage  : </a:t>
                      </a:r>
                      <a:r>
                        <a:rPr lang="fr-FR" sz="1600" b="0" i="0" u="none" strike="noStrike" dirty="0" err="1">
                          <a:solidFill>
                            <a:srgbClr val="000000"/>
                          </a:solidFill>
                          <a:effectLst/>
                          <a:latin typeface="Calibri" panose="020F0502020204030204" pitchFamily="34" charset="0"/>
                        </a:rPr>
                        <a:t>bcp</a:t>
                      </a:r>
                      <a:r>
                        <a:rPr lang="fr-FR" sz="1600" b="0" i="0" u="none" strike="noStrike" dirty="0">
                          <a:solidFill>
                            <a:srgbClr val="000000"/>
                          </a:solidFill>
                          <a:effectLst/>
                          <a:latin typeface="Calibri" panose="020F0502020204030204" pitchFamily="34" charset="0"/>
                        </a:rPr>
                        <a:t> de refus (certains bacs sont très souillés)</a:t>
                      </a:r>
                      <a:br>
                        <a:rPr lang="fr-FR" sz="1600" b="0" i="0" u="none" strike="noStrike" dirty="0">
                          <a:solidFill>
                            <a:srgbClr val="000000"/>
                          </a:solidFill>
                          <a:effectLst/>
                          <a:latin typeface="Calibri" panose="020F0502020204030204" pitchFamily="34" charset="0"/>
                        </a:rPr>
                      </a:br>
                      <a:r>
                        <a:rPr lang="fr-FR" sz="1600" b="0" i="0" u="none" strike="noStrike" dirty="0">
                          <a:solidFill>
                            <a:srgbClr val="000000"/>
                          </a:solidFill>
                          <a:effectLst/>
                          <a:latin typeface="Calibri" panose="020F0502020204030204" pitchFamily="34" charset="0"/>
                        </a:rPr>
                        <a:t>Dépend </a:t>
                      </a:r>
                      <a:r>
                        <a:rPr lang="fr-FR" sz="1600" b="0" i="0" u="none" strike="noStrike" dirty="0" err="1">
                          <a:solidFill>
                            <a:srgbClr val="000000"/>
                          </a:solidFill>
                          <a:effectLst/>
                          <a:latin typeface="Calibri" panose="020F0502020204030204" pitchFamily="34" charset="0"/>
                        </a:rPr>
                        <a:t>bcp</a:t>
                      </a:r>
                      <a:r>
                        <a:rPr lang="fr-FR" sz="1600" b="0" i="0" u="none" strike="noStrike" dirty="0">
                          <a:solidFill>
                            <a:srgbClr val="000000"/>
                          </a:solidFill>
                          <a:effectLst/>
                          <a:latin typeface="Calibri" panose="020F0502020204030204" pitchFamily="34" charset="0"/>
                        </a:rPr>
                        <a:t> de l'emplacement</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163307"/>
                  </a:ext>
                </a:extLst>
              </a:tr>
            </a:tbl>
          </a:graphicData>
        </a:graphic>
      </p:graphicFrame>
    </p:spTree>
    <p:extLst>
      <p:ext uri="{BB962C8B-B14F-4D97-AF65-F5344CB8AC3E}">
        <p14:creationId xmlns:p14="http://schemas.microsoft.com/office/powerpoint/2010/main" val="27597424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dèle PPT GFR">
  <a:themeElements>
    <a:clrScheme name="presentation-geres-fr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geres-fran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geres-fra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geres-fra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geres-fra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geres-fra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geres-fra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geres-fra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geres-fra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geres-fra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geres-fra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geres-fra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geres-fra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geres-fra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Modèle PPT GFR</Template>
  <TotalTime>6416</TotalTime>
  <Words>3277</Words>
  <Application>Microsoft Office PowerPoint</Application>
  <PresentationFormat>Affichage à l'écran (4:3)</PresentationFormat>
  <Paragraphs>584</Paragraphs>
  <Slides>37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Arial</vt:lpstr>
      <vt:lpstr>Calibri</vt:lpstr>
      <vt:lpstr>Courier New</vt:lpstr>
      <vt:lpstr>Times New Roman</vt:lpstr>
      <vt:lpstr>Verdana</vt:lpstr>
      <vt:lpstr>Wingdings</vt:lpstr>
      <vt:lpstr>Modèle PPT GFR</vt:lpstr>
      <vt:lpstr>Guide de gestion eco-responsable des déchets et actions sur les biodéchets dans les établissements du secondaire en Provence-Alpes-Côte d’Azur  Actions Lycées pilotes</vt:lpstr>
      <vt:lpstr>Ordre du jour – Objectifs de la réunion</vt:lpstr>
      <vt:lpstr>Le projet – Rappel des étapes</vt:lpstr>
      <vt:lpstr>Présentation PowerPoint</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Diagnostic Déchets</vt:lpstr>
      <vt:lpstr>Présentation PowerPoint</vt:lpstr>
      <vt:lpstr>Plan d’actions</vt:lpstr>
      <vt:lpstr>Plan d’actions</vt:lpstr>
      <vt:lpstr>Plan d’actions</vt:lpstr>
      <vt:lpstr>Plan d’actions</vt:lpstr>
      <vt:lpstr>Plan d’actions</vt:lpstr>
      <vt:lpstr>Plan d’actions</vt:lpstr>
      <vt:lpstr>Plan d’actions</vt:lpstr>
      <vt:lpstr>Plan d’actions</vt:lpstr>
      <vt:lpstr>Infos contexte réglementaire</vt:lpstr>
      <vt:lpstr>Contexte réglementaire</vt:lpstr>
      <vt:lpstr>Contexte réglementaire</vt:lpstr>
      <vt:lpstr>Contexte réglementaire</vt:lpstr>
      <vt:lpstr>Contexte réglementaire</vt:lpstr>
      <vt:lpstr>Contexte réglementaire</vt:lpstr>
      <vt:lpstr>Contexte réglementaire</vt:lpstr>
      <vt:lpstr>Contexte réglementaire</vt:lpstr>
      <vt:lpstr>Contexte réglementaire</vt:lpstr>
      <vt:lpstr>Contexte réglementaire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creator>cgomesleal</dc:creator>
  <cp:lastModifiedBy>a.hebraud</cp:lastModifiedBy>
  <cp:revision>704</cp:revision>
  <dcterms:created xsi:type="dcterms:W3CDTF">2013-08-27T14:08:48Z</dcterms:created>
  <dcterms:modified xsi:type="dcterms:W3CDTF">2020-01-15T22:02:51Z</dcterms:modified>
</cp:coreProperties>
</file>